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sldIdLst>
    <p:sldId id="393" r:id="rId2"/>
    <p:sldId id="394" r:id="rId3"/>
    <p:sldId id="395" r:id="rId4"/>
    <p:sldId id="431"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initials="C" lastIdx="2" clrIdx="0">
    <p:extLst>
      <p:ext uri="{19B8F6BF-5375-455C-9EA6-DF929625EA0E}">
        <p15:presenceInfo xmlns:p15="http://schemas.microsoft.com/office/powerpoint/2012/main" userId="Craig" providerId="None"/>
      </p:ext>
    </p:extLst>
  </p:cmAuthor>
  <p:cmAuthor id="2" name="Neil Carr" initials="NC" lastIdx="3" clrIdx="1">
    <p:extLst>
      <p:ext uri="{19B8F6BF-5375-455C-9EA6-DF929625EA0E}">
        <p15:presenceInfo xmlns:p15="http://schemas.microsoft.com/office/powerpoint/2012/main" userId="S-1-5-21-1931093339-465527641-56781596-79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7171"/>
    <a:srgbClr val="0000FF"/>
    <a:srgbClr val="194697"/>
    <a:srgbClr val="0070C0"/>
    <a:srgbClr val="BE51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98" autoAdjust="0"/>
    <p:restoredTop sz="94660"/>
  </p:normalViewPr>
  <p:slideViewPr>
    <p:cSldViewPr snapToGrid="0">
      <p:cViewPr varScale="1">
        <p:scale>
          <a:sx n="80" d="100"/>
          <a:sy n="80" d="100"/>
        </p:scale>
        <p:origin x="32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1317F-1F50-4844-9BFD-B710702C0E72}" type="datetimeFigureOut">
              <a:rPr lang="en-NZ" smtClean="0"/>
              <a:t>21/08/2020</a:t>
            </a:fld>
            <a:endParaRPr lang="en-NZ"/>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9CF9B9-E790-4B15-A4B7-6833A7F280E0}" type="slidenum">
              <a:rPr lang="en-NZ" smtClean="0"/>
              <a:t>‹#›</a:t>
            </a:fld>
            <a:endParaRPr lang="en-NZ"/>
          </a:p>
        </p:txBody>
      </p:sp>
    </p:spTree>
    <p:extLst>
      <p:ext uri="{BB962C8B-B14F-4D97-AF65-F5344CB8AC3E}">
        <p14:creationId xmlns:p14="http://schemas.microsoft.com/office/powerpoint/2010/main" val="365100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E45FD6-CE45-454A-8CE2-644ADCCF18B1}"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223619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9B997-85FB-4F30-9681-DD5987BAD4CB}"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171219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329784-2CA3-494D-A611-1F530BC84195}"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410316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63289-3B11-43CE-B0C5-6BCCC7B77119}"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355866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DC4C3-17FE-475D-82B0-9962CF36F557}"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407300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88229F-7E37-4203-9F8D-7F1A277A4C94}" type="datetime1">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23034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FCE98A-E176-473B-84AC-E31F3B263B73}" type="datetime1">
              <a:rPr lang="en-NZ" smtClean="0"/>
              <a:t>21/08/2020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84439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FE6B8F-D555-4F95-9E5D-B22070BC1D5C}" type="datetime1">
              <a:rPr lang="en-NZ" smtClean="0"/>
              <a:t>21/08/2020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308084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79F25-1AEE-41CA-854F-B3C029A6A68D}" type="datetime1">
              <a:rPr lang="en-NZ" smtClean="0"/>
              <a:t>21/08/2020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223826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9CFC273-14EA-4DFD-835E-9C2CE87A47DF}" type="datetime1">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87603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CAC8CA8-089C-42AF-9474-E1FDE5076CD1}" type="datetime1">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364956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980B3ED-F156-461E-B15C-C4969CE0DF02}" type="datetime1">
              <a:rPr lang="en-NZ" smtClean="0"/>
              <a:t>21/08/2020</a:t>
            </a:fld>
            <a:endParaRPr lang="en-NZ"/>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45C15E-67F0-4C18-987A-8EE0B3A88A18}" type="slidenum">
              <a:rPr lang="en-NZ" smtClean="0"/>
              <a:t>‹#›</a:t>
            </a:fld>
            <a:endParaRPr lang="en-NZ"/>
          </a:p>
        </p:txBody>
      </p:sp>
    </p:spTree>
    <p:extLst>
      <p:ext uri="{BB962C8B-B14F-4D97-AF65-F5344CB8AC3E}">
        <p14:creationId xmlns:p14="http://schemas.microsoft.com/office/powerpoint/2010/main" val="899012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4AA8CBD1-D611-DB44-B5CD-15614721D583}"/>
              </a:ext>
            </a:extLst>
          </p:cNvPr>
          <p:cNvSpPr/>
          <p:nvPr/>
        </p:nvSpPr>
        <p:spPr>
          <a:xfrm>
            <a:off x="-2846492" y="-518238"/>
            <a:ext cx="9436608" cy="11704320"/>
          </a:xfrm>
          <a:prstGeom prst="ellipse">
            <a:avLst/>
          </a:prstGeom>
          <a:solidFill>
            <a:srgbClr val="FFE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79153" y="4399546"/>
            <a:ext cx="5974079" cy="1256894"/>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4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Industry Insights</a:t>
            </a:r>
          </a:p>
          <a:p>
            <a:endParaRPr lang="en-NZ" sz="36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32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Stu </a:t>
            </a:r>
            <a:r>
              <a:rPr lang="en-NZ" sz="3200" dirty="0" err="1">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Cordelle</a:t>
            </a:r>
            <a:endParaRPr lang="en-NZ" sz="32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3200" dirty="0" err="1">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Shotover</a:t>
            </a:r>
            <a:r>
              <a:rPr lang="en-NZ" sz="32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 Canyon Swing</a:t>
            </a:r>
          </a:p>
          <a:p>
            <a:endParaRPr lang="en-NZ" sz="4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Rectangle 1">
            <a:extLst>
              <a:ext uri="{FF2B5EF4-FFF2-40B4-BE49-F238E27FC236}">
                <a16:creationId xmlns:a16="http://schemas.microsoft.com/office/drawing/2014/main" id="{56E6722B-F8DB-5D48-9E73-2C671FFE02A0}"/>
              </a:ext>
            </a:extLst>
          </p:cNvPr>
          <p:cNvSpPr/>
          <p:nvPr/>
        </p:nvSpPr>
        <p:spPr>
          <a:xfrm>
            <a:off x="-18969" y="8595360"/>
            <a:ext cx="6876969" cy="1310640"/>
          </a:xfrm>
          <a:prstGeom prst="rect">
            <a:avLst/>
          </a:prstGeom>
          <a:solidFill>
            <a:srgbClr val="D5040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60FBA00-9974-8A43-985D-5B3EE0ADD2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523" y="8911769"/>
            <a:ext cx="2703348" cy="677821"/>
          </a:xfrm>
          <a:prstGeom prst="rect">
            <a:avLst/>
          </a:prstGeom>
        </p:spPr>
      </p:pic>
      <p:sp>
        <p:nvSpPr>
          <p:cNvPr id="14" name="TextBox 13">
            <a:extLst>
              <a:ext uri="{FF2B5EF4-FFF2-40B4-BE49-F238E27FC236}">
                <a16:creationId xmlns:a16="http://schemas.microsoft.com/office/drawing/2014/main" id="{B5C6EECE-8002-554C-8424-25AA5CFA5AEF}"/>
              </a:ext>
            </a:extLst>
          </p:cNvPr>
          <p:cNvSpPr txBox="1"/>
          <p:nvPr/>
        </p:nvSpPr>
        <p:spPr>
          <a:xfrm>
            <a:off x="616037" y="4805917"/>
            <a:ext cx="4400924" cy="954107"/>
          </a:xfrm>
          <a:prstGeom prst="rect">
            <a:avLst/>
          </a:prstGeom>
          <a:noFill/>
        </p:spPr>
        <p:txBody>
          <a:bodyPr wrap="square" rtlCol="0">
            <a:spAutoFit/>
          </a:bodyPr>
          <a:lstStyle/>
          <a:p>
            <a:endParaRPr lang="en-NZ" sz="2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2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31849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3022024"/>
            <a:ext cx="5915025" cy="6285266"/>
          </a:xfrm>
        </p:spPr>
        <p:txBody>
          <a:bodyPr>
            <a:noAutofit/>
          </a:bodyPr>
          <a:lstStyle/>
          <a:p>
            <a:pPr marL="0" indent="0" algn="just">
              <a:buNone/>
            </a:pPr>
            <a:r>
              <a:rPr lang="en-NZ" sz="1400" dirty="0">
                <a:solidFill>
                  <a:schemeClr val="bg1">
                    <a:lumMod val="50000"/>
                  </a:schemeClr>
                </a:solidFill>
                <a:latin typeface="Helvetica Neue"/>
              </a:rPr>
              <a:t>My name is Stu </a:t>
            </a:r>
            <a:r>
              <a:rPr lang="en-NZ" sz="1400" dirty="0" err="1">
                <a:solidFill>
                  <a:schemeClr val="bg1">
                    <a:lumMod val="50000"/>
                  </a:schemeClr>
                </a:solidFill>
                <a:latin typeface="Helvetica Neue"/>
              </a:rPr>
              <a:t>Cordelle</a:t>
            </a:r>
            <a:r>
              <a:rPr lang="en-NZ" sz="1400" dirty="0">
                <a:solidFill>
                  <a:schemeClr val="bg1">
                    <a:lumMod val="50000"/>
                  </a:schemeClr>
                </a:solidFill>
                <a:latin typeface="Helvetica Neue"/>
              </a:rPr>
              <a:t> and I'm the General Manager for </a:t>
            </a:r>
            <a:r>
              <a:rPr lang="en-NZ" sz="1400" dirty="0" err="1">
                <a:solidFill>
                  <a:schemeClr val="bg1">
                    <a:lumMod val="50000"/>
                  </a:schemeClr>
                </a:solidFill>
                <a:latin typeface="Helvetica Neue"/>
              </a:rPr>
              <a:t>Shotover</a:t>
            </a:r>
            <a:r>
              <a:rPr lang="en-NZ" sz="1400" dirty="0">
                <a:solidFill>
                  <a:schemeClr val="bg1">
                    <a:lumMod val="50000"/>
                  </a:schemeClr>
                </a:solidFill>
                <a:latin typeface="Helvetica Neue"/>
              </a:rPr>
              <a:t> Canyon Swing.</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We are seeing a much stronger engagement from the South American markets, the Asian markets.</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It’s really important to understand people are from different cultures, how they might react to different things.</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Cultural training really helps the staff.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What we are trying to do is educate our team. Make sure they are aware of what they need to do when talking to these people, explaining what we are doing.</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If we have someone from South East Asian countries that has Muslim background, particularly females, not being comfortable being touched by male, we can have our female staff come down and help out with that.</a:t>
            </a:r>
          </a:p>
          <a:p>
            <a:pPr marL="0" indent="0" algn="just">
              <a:buNone/>
            </a:pPr>
            <a:endParaRPr lang="en-NZ" sz="1400" dirty="0">
              <a:solidFill>
                <a:schemeClr val="bg1">
                  <a:lumMod val="50000"/>
                </a:schemeClr>
              </a:solidFill>
              <a:latin typeface="Helvetica Neue"/>
            </a:endParaRPr>
          </a:p>
          <a:p>
            <a:pPr marL="0" indent="0" algn="just">
              <a:buNone/>
            </a:pPr>
            <a:r>
              <a:rPr lang="en-NZ" sz="1400" dirty="0">
                <a:solidFill>
                  <a:schemeClr val="bg1">
                    <a:lumMod val="50000"/>
                  </a:schemeClr>
                </a:solidFill>
                <a:latin typeface="Helvetica Neue"/>
              </a:rPr>
              <a:t>We also need to ensure that our staff make it clear what we are doing is ensuring that people are wearing headwear that they need to keep on for religious reasons. That actually OK, as long as it’s tight and don’t fall off, we can do that.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We can also fit a large helmet so that it fits over the garment.</a:t>
            </a:r>
          </a:p>
          <a:p>
            <a:pPr marL="0" indent="0" algn="just">
              <a:buNone/>
            </a:pPr>
            <a:endParaRPr lang="en-NZ" sz="1400" dirty="0">
              <a:solidFill>
                <a:schemeClr val="bg1">
                  <a:lumMod val="50000"/>
                </a:schemeClr>
              </a:solidFill>
              <a:latin typeface="Helvetica Neue"/>
            </a:endParaRPr>
          </a:p>
        </p:txBody>
      </p:sp>
      <p:sp>
        <p:nvSpPr>
          <p:cNvPr id="4" name="Title 3">
            <a:extLst>
              <a:ext uri="{FF2B5EF4-FFF2-40B4-BE49-F238E27FC236}">
                <a16:creationId xmlns:a16="http://schemas.microsoft.com/office/drawing/2014/main" id="{5ECBF631-BD84-A44C-A684-3EBB244148F8}"/>
              </a:ext>
            </a:extLst>
          </p:cNvPr>
          <p:cNvSpPr>
            <a:spLocks noGrp="1"/>
          </p:cNvSpPr>
          <p:nvPr>
            <p:ph type="title"/>
          </p:nvPr>
        </p:nvSpPr>
        <p:spPr>
          <a:xfrm>
            <a:off x="471488" y="527404"/>
            <a:ext cx="5915025" cy="2215796"/>
          </a:xfrm>
          <a:prstGeom prst="roundRect">
            <a:avLst/>
          </a:prstGeom>
          <a:solidFill>
            <a:srgbClr val="D50404"/>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r>
              <a:rPr lang="en-NZ" sz="1600" b="1" dirty="0">
                <a:latin typeface="Helvetica Neue" panose="02000503000000020004"/>
              </a:rPr>
              <a:t>Highlights</a:t>
            </a:r>
            <a:br>
              <a:rPr lang="en-NZ" sz="1600" b="1" dirty="0">
                <a:latin typeface="Helvetica Neue" panose="02000503000000020004"/>
              </a:rPr>
            </a:br>
            <a:r>
              <a:rPr lang="en-NZ" sz="1600" dirty="0">
                <a:latin typeface="Helvetica Neue" panose="02000503000000020004"/>
              </a:rPr>
              <a:t/>
            </a:r>
            <a:br>
              <a:rPr lang="en-NZ" sz="1600" dirty="0">
                <a:latin typeface="Helvetica Neue" panose="02000503000000020004"/>
              </a:rPr>
            </a:br>
            <a:r>
              <a:rPr lang="en-NZ" sz="1600" dirty="0">
                <a:latin typeface="Helvetica Neue" panose="02000503000000020004"/>
                <a:cs typeface="Times New Roman" panose="02020603050405020304" pitchFamily="18" charset="0"/>
              </a:rPr>
              <a:t>♦    </a:t>
            </a:r>
            <a:r>
              <a:rPr lang="en-NZ" sz="1600" dirty="0">
                <a:latin typeface="Helvetica Neue" panose="02000503000000020004"/>
              </a:rPr>
              <a:t>Importance of cultural education and training for staff </a:t>
            </a:r>
            <a:br>
              <a:rPr lang="en-NZ" sz="1600" dirty="0">
                <a:latin typeface="Helvetica Neue" panose="02000503000000020004"/>
              </a:rPr>
            </a:br>
            <a:r>
              <a:rPr lang="en-NZ" sz="1600" dirty="0">
                <a:latin typeface="Helvetica Neue" panose="02000503000000020004"/>
                <a:cs typeface="Times New Roman" panose="02020603050405020304" pitchFamily="18" charset="0"/>
              </a:rPr>
              <a:t>♦    </a:t>
            </a:r>
            <a:r>
              <a:rPr lang="en-NZ" sz="1600" dirty="0">
                <a:latin typeface="Helvetica Neue" panose="02000503000000020004"/>
              </a:rPr>
              <a:t>Being flexible to adapt to visitors from different cultures</a:t>
            </a:r>
            <a:br>
              <a:rPr lang="en-NZ" sz="1600" dirty="0">
                <a:latin typeface="Helvetica Neue" panose="02000503000000020004"/>
              </a:rPr>
            </a:br>
            <a:r>
              <a:rPr lang="en-NZ" sz="1600" dirty="0">
                <a:latin typeface="Helvetica Neue" panose="02000503000000020004"/>
                <a:cs typeface="Times New Roman" panose="02020603050405020304" pitchFamily="18" charset="0"/>
              </a:rPr>
              <a:t>♦    </a:t>
            </a:r>
            <a:r>
              <a:rPr lang="en-NZ" sz="1600" dirty="0">
                <a:latin typeface="Helvetica Neue" panose="02000503000000020004"/>
              </a:rPr>
              <a:t>Effective communication to ensure customer satisfaction</a:t>
            </a:r>
          </a:p>
        </p:txBody>
      </p:sp>
    </p:spTree>
    <p:extLst>
      <p:ext uri="{BB962C8B-B14F-4D97-AF65-F5344CB8AC3E}">
        <p14:creationId xmlns:p14="http://schemas.microsoft.com/office/powerpoint/2010/main" val="204150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456" y="685801"/>
            <a:ext cx="5915025" cy="8356796"/>
          </a:xfrm>
        </p:spPr>
        <p:txBody>
          <a:bodyPr>
            <a:noAutofit/>
          </a:bodyPr>
          <a:lstStyle/>
          <a:p>
            <a:pPr marL="0" indent="0" algn="just">
              <a:buNone/>
            </a:pPr>
            <a:r>
              <a:rPr lang="en-NZ" sz="1400" dirty="0">
                <a:solidFill>
                  <a:schemeClr val="bg1">
                    <a:lumMod val="50000"/>
                  </a:schemeClr>
                </a:solidFill>
                <a:latin typeface="Helvetica Neue"/>
              </a:rPr>
              <a:t>Communication is essential. We need to ensure that people understand what we are saying. So we talk slowly.</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We are also able to provide them with pictorial information to understand that as well.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Pictures are important and easiest way to show people our safety requirements and what we do to keep them safe.</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Don’t be afraid about of finding out about different cultures. If you find out about what they want, you can provide exactly what they require.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I don’t think it takes away from the Kiwi feel and vibe of what we do. It just helps them feel safer. And put some more risk at ease.</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And when they do that they going to have lot more fun.</a:t>
            </a:r>
          </a:p>
          <a:p>
            <a:pPr marL="0" indent="0" algn="just">
              <a:buNone/>
            </a:pPr>
            <a:r>
              <a:rPr lang="en-NZ" sz="1400" dirty="0">
                <a:solidFill>
                  <a:schemeClr val="bg1">
                    <a:lumMod val="50000"/>
                  </a:schemeClr>
                </a:solidFill>
                <a:latin typeface="Helvetica Neue"/>
              </a:rPr>
              <a:t> </a:t>
            </a:r>
          </a:p>
          <a:p>
            <a:pPr marL="0" indent="0" algn="just">
              <a:buNone/>
            </a:pPr>
            <a:endParaRPr lang="en-NZ" sz="1400" dirty="0">
              <a:solidFill>
                <a:schemeClr val="bg1">
                  <a:lumMod val="50000"/>
                </a:schemeClr>
              </a:solidFill>
              <a:latin typeface="Helvetica Neue"/>
            </a:endParaRPr>
          </a:p>
        </p:txBody>
      </p:sp>
    </p:spTree>
    <p:extLst>
      <p:ext uri="{BB962C8B-B14F-4D97-AF65-F5344CB8AC3E}">
        <p14:creationId xmlns:p14="http://schemas.microsoft.com/office/powerpoint/2010/main" val="186616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879B6F79-8933-5A43-B6B0-C682ED9CBCAF}"/>
              </a:ext>
            </a:extLst>
          </p:cNvPr>
          <p:cNvSpPr/>
          <p:nvPr/>
        </p:nvSpPr>
        <p:spPr>
          <a:xfrm>
            <a:off x="-2846492" y="-525849"/>
            <a:ext cx="9436608" cy="11704320"/>
          </a:xfrm>
          <a:prstGeom prst="ellipse">
            <a:avLst/>
          </a:prstGeom>
          <a:solidFill>
            <a:srgbClr val="FFE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8B9213A-C2CD-8B4F-A232-98A81A98B7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6991488"/>
            <a:ext cx="2042160" cy="1035462"/>
          </a:xfrm>
          <a:prstGeom prst="rect">
            <a:avLst/>
          </a:prstGeom>
        </p:spPr>
      </p:pic>
      <p:sp>
        <p:nvSpPr>
          <p:cNvPr id="6" name="TextBox 5">
            <a:extLst>
              <a:ext uri="{FF2B5EF4-FFF2-40B4-BE49-F238E27FC236}">
                <a16:creationId xmlns:a16="http://schemas.microsoft.com/office/drawing/2014/main" id="{A1A64251-42ED-7041-9A20-779004BE7EA5}"/>
              </a:ext>
            </a:extLst>
          </p:cNvPr>
          <p:cNvSpPr txBox="1"/>
          <p:nvPr/>
        </p:nvSpPr>
        <p:spPr>
          <a:xfrm>
            <a:off x="2856399" y="7278387"/>
            <a:ext cx="3282696" cy="461665"/>
          </a:xfrm>
          <a:prstGeom prst="rect">
            <a:avLst/>
          </a:prstGeom>
          <a:noFill/>
        </p:spPr>
        <p:txBody>
          <a:bodyPr wrap="square" rtlCol="0">
            <a:spAutoFit/>
          </a:bodyPr>
          <a:lstStyle/>
          <a:p>
            <a:r>
              <a:rPr lang="en-US" sz="12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Produced by Department of Tourism </a:t>
            </a:r>
            <a:br>
              <a:rPr lang="en-US" sz="12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br>
            <a:r>
              <a:rPr lang="en-US" sz="12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and Department of Marketing © 2020</a:t>
            </a:r>
          </a:p>
        </p:txBody>
      </p:sp>
      <p:sp>
        <p:nvSpPr>
          <p:cNvPr id="8" name="Rectangle 7">
            <a:extLst>
              <a:ext uri="{FF2B5EF4-FFF2-40B4-BE49-F238E27FC236}">
                <a16:creationId xmlns:a16="http://schemas.microsoft.com/office/drawing/2014/main" id="{8DEED2FF-F2D1-8649-A0F8-610DCD3F88CF}"/>
              </a:ext>
            </a:extLst>
          </p:cNvPr>
          <p:cNvSpPr/>
          <p:nvPr/>
        </p:nvSpPr>
        <p:spPr>
          <a:xfrm>
            <a:off x="-18969" y="8595360"/>
            <a:ext cx="6876969" cy="1310640"/>
          </a:xfrm>
          <a:prstGeom prst="rect">
            <a:avLst/>
          </a:prstGeom>
          <a:solidFill>
            <a:srgbClr val="D5040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2704243-A516-0645-86F9-817C2ADEF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523" y="8911769"/>
            <a:ext cx="2703348" cy="677821"/>
          </a:xfrm>
          <a:prstGeom prst="rect">
            <a:avLst/>
          </a:prstGeom>
        </p:spPr>
      </p:pic>
      <p:sp>
        <p:nvSpPr>
          <p:cNvPr id="10" name="Rectangle 9">
            <a:extLst>
              <a:ext uri="{FF2B5EF4-FFF2-40B4-BE49-F238E27FC236}">
                <a16:creationId xmlns:a16="http://schemas.microsoft.com/office/drawing/2014/main" id="{D7EF1AD0-C5F4-BE42-962A-D88C124E9C02}"/>
              </a:ext>
            </a:extLst>
          </p:cNvPr>
          <p:cNvSpPr/>
          <p:nvPr/>
        </p:nvSpPr>
        <p:spPr>
          <a:xfrm>
            <a:off x="548640" y="879630"/>
            <a:ext cx="5163312" cy="36472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2400" b="1"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Discover more</a:t>
            </a:r>
          </a:p>
        </p:txBody>
      </p:sp>
      <p:sp>
        <p:nvSpPr>
          <p:cNvPr id="11" name="Rectangle 10">
            <a:extLst>
              <a:ext uri="{FF2B5EF4-FFF2-40B4-BE49-F238E27FC236}">
                <a16:creationId xmlns:a16="http://schemas.microsoft.com/office/drawing/2014/main" id="{7E714965-EB92-DB41-85AF-CC416238300A}"/>
              </a:ext>
            </a:extLst>
          </p:cNvPr>
          <p:cNvSpPr/>
          <p:nvPr/>
        </p:nvSpPr>
        <p:spPr>
          <a:xfrm>
            <a:off x="548640" y="1452382"/>
            <a:ext cx="5163312" cy="117424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Wingdings" pitchFamily="2" charset="2"/>
              <a:buChar char="ü"/>
            </a:pPr>
            <a:r>
              <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Videos</a:t>
            </a:r>
          </a:p>
          <a:p>
            <a:pPr marL="285750" indent="-285750">
              <a:buFont typeface="Wingdings" pitchFamily="2" charset="2"/>
              <a:buChar char="ü"/>
            </a:pPr>
            <a:r>
              <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Quizzes</a:t>
            </a:r>
          </a:p>
          <a:p>
            <a:pPr marL="285750" indent="-285750">
              <a:buFont typeface="Wingdings" pitchFamily="2" charset="2"/>
              <a:buChar char="ü"/>
            </a:pPr>
            <a:r>
              <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Guides</a:t>
            </a:r>
          </a:p>
          <a:p>
            <a:pPr marL="285750" indent="-285750">
              <a:buFont typeface="Wingdings" pitchFamily="2" charset="2"/>
              <a:buChar char="ü"/>
            </a:pPr>
            <a:endPar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1600" dirty="0" err="1">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www.CultureReady.co.nz</a:t>
            </a:r>
            <a:endPar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4" name="Rectangle 13">
            <a:extLst>
              <a:ext uri="{FF2B5EF4-FFF2-40B4-BE49-F238E27FC236}">
                <a16:creationId xmlns:a16="http://schemas.microsoft.com/office/drawing/2014/main" id="{A9B96519-90A2-FD49-8089-E0F6D5268E27}"/>
              </a:ext>
            </a:extLst>
          </p:cNvPr>
          <p:cNvSpPr/>
          <p:nvPr/>
        </p:nvSpPr>
        <p:spPr>
          <a:xfrm>
            <a:off x="3531092" y="8714232"/>
            <a:ext cx="3236976" cy="108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2BF23A8-8151-514C-97CF-EDE18F4342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7363" y="8806707"/>
            <a:ext cx="877693" cy="896773"/>
          </a:xfrm>
          <a:prstGeom prst="rect">
            <a:avLst/>
          </a:prstGeom>
          <a:ln w="63500">
            <a:noFill/>
          </a:ln>
        </p:spPr>
      </p:pic>
      <p:pic>
        <p:nvPicPr>
          <p:cNvPr id="18" name="Picture 17">
            <a:extLst>
              <a:ext uri="{FF2B5EF4-FFF2-40B4-BE49-F238E27FC236}">
                <a16:creationId xmlns:a16="http://schemas.microsoft.com/office/drawing/2014/main" id="{F6B6B1E0-9FE0-8B42-958D-D1388F535D6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6669" y="8802254"/>
            <a:ext cx="875247" cy="939862"/>
          </a:xfrm>
          <a:prstGeom prst="rect">
            <a:avLst/>
          </a:prstGeom>
          <a:solidFill>
            <a:schemeClr val="bg1"/>
          </a:solidFill>
          <a:ln w="63500">
            <a:noFill/>
          </a:ln>
        </p:spPr>
      </p:pic>
      <p:pic>
        <p:nvPicPr>
          <p:cNvPr id="19" name="Picture 18">
            <a:extLst>
              <a:ext uri="{FF2B5EF4-FFF2-40B4-BE49-F238E27FC236}">
                <a16:creationId xmlns:a16="http://schemas.microsoft.com/office/drawing/2014/main" id="{C48682A4-6404-7641-8194-2E81A40BAA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19801" y="8802254"/>
            <a:ext cx="881885" cy="901057"/>
          </a:xfrm>
          <a:prstGeom prst="rect">
            <a:avLst/>
          </a:prstGeom>
          <a:ln w="63500">
            <a:noFill/>
          </a:ln>
        </p:spPr>
      </p:pic>
    </p:spTree>
    <p:extLst>
      <p:ext uri="{BB962C8B-B14F-4D97-AF65-F5344CB8AC3E}">
        <p14:creationId xmlns:p14="http://schemas.microsoft.com/office/powerpoint/2010/main" val="16051190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6157</TotalTime>
  <Words>396</Words>
  <Application>Microsoft Office PowerPoint</Application>
  <PresentationFormat>A4 Paper (210x297 mm)</PresentationFormat>
  <Paragraphs>42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Helvetica Neue</vt:lpstr>
      <vt:lpstr>Times New Roman</vt:lpstr>
      <vt:lpstr>Wingdings</vt:lpstr>
      <vt:lpstr>Office Theme</vt:lpstr>
      <vt:lpstr>PowerPoint Presentation</vt:lpstr>
      <vt:lpstr>Highlights  ♦    Importance of cultural education and training for staff  ♦    Being flexible to adapt to visitors from different cultures ♦    Effective communication to ensure customer satisfaction</vt:lpstr>
      <vt:lpstr>PowerPoint Presentation</vt:lpstr>
      <vt:lpstr>PowerPoint Presentation</vt:lpstr>
    </vt:vector>
  </TitlesOfParts>
  <Company>Otago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Anne</dc:creator>
  <cp:lastModifiedBy>Ismail Shaheer</cp:lastModifiedBy>
  <cp:revision>160</cp:revision>
  <cp:lastPrinted>2020-08-16T22:26:13Z</cp:lastPrinted>
  <dcterms:created xsi:type="dcterms:W3CDTF">2019-03-05T20:59:38Z</dcterms:created>
  <dcterms:modified xsi:type="dcterms:W3CDTF">2020-08-21T00:56:21Z</dcterms:modified>
</cp:coreProperties>
</file>