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383" r:id="rId2"/>
    <p:sldId id="384" r:id="rId3"/>
    <p:sldId id="385" r:id="rId4"/>
    <p:sldId id="43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aig" initials="C" lastIdx="2" clrIdx="0">
    <p:extLst>
      <p:ext uri="{19B8F6BF-5375-455C-9EA6-DF929625EA0E}">
        <p15:presenceInfo xmlns:p15="http://schemas.microsoft.com/office/powerpoint/2012/main" userId="Craig" providerId="None"/>
      </p:ext>
    </p:extLst>
  </p:cmAuthor>
  <p:cmAuthor id="2" name="Neil Carr" initials="NC" lastIdx="3" clrIdx="1">
    <p:extLst>
      <p:ext uri="{19B8F6BF-5375-455C-9EA6-DF929625EA0E}">
        <p15:presenceInfo xmlns:p15="http://schemas.microsoft.com/office/powerpoint/2012/main" userId="S-1-5-21-1931093339-465527641-56781596-7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171"/>
    <a:srgbClr val="0000FF"/>
    <a:srgbClr val="194697"/>
    <a:srgbClr val="0070C0"/>
    <a:srgbClr val="BE5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98" autoAdjust="0"/>
    <p:restoredTop sz="94660"/>
  </p:normalViewPr>
  <p:slideViewPr>
    <p:cSldViewPr snapToGrid="0">
      <p:cViewPr varScale="1">
        <p:scale>
          <a:sx n="80" d="100"/>
          <a:sy n="80" d="100"/>
        </p:scale>
        <p:origin x="3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1317F-1F50-4844-9BFD-B710702C0E72}" type="datetimeFigureOut">
              <a:rPr lang="en-NZ" smtClean="0"/>
              <a:t>21/08/2020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F9B9-E790-4B15-A4B7-6833A7F280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100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5FD6-CE45-454A-8CE2-644ADCCF18B1}" type="datetime1">
              <a:rPr lang="en-NZ" smtClean="0"/>
              <a:t>21/08/2020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C15E-67F0-4C18-987A-8EE0B3A88A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619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B997-85FB-4F30-9681-DD5987BAD4CB}" type="datetime1">
              <a:rPr lang="en-NZ" smtClean="0"/>
              <a:t>21/08/2020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C15E-67F0-4C18-987A-8EE0B3A88A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219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9784-2CA3-494D-A611-1F530BC84195}" type="datetime1">
              <a:rPr lang="en-NZ" smtClean="0"/>
              <a:t>21/08/2020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C15E-67F0-4C18-987A-8EE0B3A88A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316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3289-3B11-43CE-B0C5-6BCCC7B77119}" type="datetime1">
              <a:rPr lang="en-NZ" smtClean="0"/>
              <a:t>21/08/2020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C15E-67F0-4C18-987A-8EE0B3A88A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5866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C4C3-17FE-475D-82B0-9962CF36F557}" type="datetime1">
              <a:rPr lang="en-NZ" smtClean="0"/>
              <a:t>21/08/2020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C15E-67F0-4C18-987A-8EE0B3A88A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300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8229F-7E37-4203-9F8D-7F1A277A4C94}" type="datetime1">
              <a:rPr lang="en-NZ" smtClean="0"/>
              <a:t>21/08/2020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C15E-67F0-4C18-987A-8EE0B3A88A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341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E98A-E176-473B-84AC-E31F3B263B73}" type="datetime1">
              <a:rPr lang="en-NZ" smtClean="0"/>
              <a:t>21/08/2020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C15E-67F0-4C18-987A-8EE0B3A88A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439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6B8F-D555-4F95-9E5D-B22070BC1D5C}" type="datetime1">
              <a:rPr lang="en-NZ" smtClean="0"/>
              <a:t>21/08/2020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C15E-67F0-4C18-987A-8EE0B3A88A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084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9F25-1AEE-41CA-854F-B3C029A6A68D}" type="datetime1">
              <a:rPr lang="en-NZ" smtClean="0"/>
              <a:t>21/08/2020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C15E-67F0-4C18-987A-8EE0B3A88A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826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C273-14EA-4DFD-835E-9C2CE87A47DF}" type="datetime1">
              <a:rPr lang="en-NZ" smtClean="0"/>
              <a:t>21/08/2020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C15E-67F0-4C18-987A-8EE0B3A88A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603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8CA8-089C-42AF-9474-E1FDE5076CD1}" type="datetime1">
              <a:rPr lang="en-NZ" smtClean="0"/>
              <a:t>21/08/2020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C15E-67F0-4C18-987A-8EE0B3A88A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956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0B3ED-F156-461E-B15C-C4969CE0DF02}" type="datetime1">
              <a:rPr lang="en-NZ" smtClean="0"/>
              <a:t>21/08/2020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5C15E-67F0-4C18-987A-8EE0B3A88A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901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AA8CBD1-D611-DB44-B5CD-15614721D583}"/>
              </a:ext>
            </a:extLst>
          </p:cNvPr>
          <p:cNvSpPr/>
          <p:nvPr/>
        </p:nvSpPr>
        <p:spPr>
          <a:xfrm>
            <a:off x="-2846492" y="-518238"/>
            <a:ext cx="9436608" cy="11704320"/>
          </a:xfrm>
          <a:prstGeom prst="ellipse">
            <a:avLst/>
          </a:prstGeom>
          <a:solidFill>
            <a:srgbClr val="FFED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9153" y="4399546"/>
            <a:ext cx="5974079" cy="125689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NZ" sz="6000" dirty="0">
              <a:solidFill>
                <a:srgbClr val="6867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NZ" sz="4800" dirty="0">
                <a:solidFill>
                  <a:srgbClr val="6867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Industry Insights</a:t>
            </a:r>
          </a:p>
          <a:p>
            <a:r>
              <a:rPr lang="en-NZ" sz="3600" dirty="0">
                <a:solidFill>
                  <a:srgbClr val="6867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Maori Values </a:t>
            </a:r>
          </a:p>
          <a:p>
            <a:endParaRPr lang="en-NZ" sz="3600" dirty="0">
              <a:solidFill>
                <a:srgbClr val="6867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NZ" sz="3200" dirty="0">
                <a:solidFill>
                  <a:srgbClr val="6867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Mike </a:t>
            </a:r>
            <a:r>
              <a:rPr lang="en-NZ" sz="3200" dirty="0" err="1">
                <a:solidFill>
                  <a:srgbClr val="6867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Pohio</a:t>
            </a:r>
            <a:endParaRPr lang="en-NZ" sz="3200" dirty="0">
              <a:solidFill>
                <a:srgbClr val="6867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NZ" sz="3200" dirty="0">
                <a:solidFill>
                  <a:srgbClr val="6867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REES Hotel</a:t>
            </a:r>
          </a:p>
          <a:p>
            <a:endParaRPr lang="en-NZ" sz="4800" dirty="0">
              <a:solidFill>
                <a:srgbClr val="6867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NZ" sz="6000" dirty="0">
              <a:solidFill>
                <a:srgbClr val="6867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NZ" sz="6000" dirty="0">
              <a:solidFill>
                <a:srgbClr val="6867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NZ" sz="6000" dirty="0">
              <a:solidFill>
                <a:srgbClr val="6867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E6722B-F8DB-5D48-9E73-2C671FFE02A0}"/>
              </a:ext>
            </a:extLst>
          </p:cNvPr>
          <p:cNvSpPr/>
          <p:nvPr/>
        </p:nvSpPr>
        <p:spPr>
          <a:xfrm>
            <a:off x="-18969" y="8595360"/>
            <a:ext cx="6876969" cy="1310640"/>
          </a:xfrm>
          <a:prstGeom prst="rect">
            <a:avLst/>
          </a:prstGeom>
          <a:solidFill>
            <a:srgbClr val="D5040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0FBA00-9974-8A43-985D-5B3EE0ADD2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23" y="8911769"/>
            <a:ext cx="2703348" cy="67782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5C6EECE-8002-554C-8424-25AA5CFA5AEF}"/>
              </a:ext>
            </a:extLst>
          </p:cNvPr>
          <p:cNvSpPr txBox="1"/>
          <p:nvPr/>
        </p:nvSpPr>
        <p:spPr>
          <a:xfrm>
            <a:off x="616037" y="4805917"/>
            <a:ext cx="4400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sz="2800" dirty="0">
              <a:solidFill>
                <a:srgbClr val="6867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NZ" sz="2800" dirty="0">
              <a:solidFill>
                <a:srgbClr val="6867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0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3022024"/>
            <a:ext cx="5915025" cy="628526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Kia </a:t>
            </a:r>
            <a:r>
              <a:rPr lang="en-NZ" sz="1400" dirty="0" err="1">
                <a:solidFill>
                  <a:schemeClr val="bg1">
                    <a:lumMod val="50000"/>
                  </a:schemeClr>
                </a:solidFill>
                <a:latin typeface="Helvetica Neue"/>
              </a:rPr>
              <a:t>Ora</a:t>
            </a: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 I am Mike </a:t>
            </a:r>
            <a:r>
              <a:rPr lang="en-NZ" sz="1400" dirty="0" err="1">
                <a:solidFill>
                  <a:schemeClr val="bg1">
                    <a:lumMod val="50000"/>
                  </a:schemeClr>
                </a:solidFill>
                <a:latin typeface="Helvetica Neue"/>
              </a:rPr>
              <a:t>Pohio</a:t>
            </a: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. I am a Director on the REES Management Ltd. And Ngai </a:t>
            </a:r>
            <a:r>
              <a:rPr lang="en-NZ" sz="1400" dirty="0" err="1">
                <a:solidFill>
                  <a:schemeClr val="bg1">
                    <a:lumMod val="50000"/>
                  </a:schemeClr>
                </a:solidFill>
                <a:latin typeface="Helvetica Neue"/>
              </a:rPr>
              <a:t>Tahu</a:t>
            </a: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 Holdings. 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 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The hospitality industry is very demanding. But it is also, I have observed very rewarding.</a:t>
            </a:r>
          </a:p>
          <a:p>
            <a:pPr marL="0" indent="0" algn="just">
              <a:buNone/>
            </a:pPr>
            <a:endParaRPr lang="en-NZ" sz="1400" dirty="0">
              <a:solidFill>
                <a:schemeClr val="bg1">
                  <a:lumMod val="50000"/>
                </a:schemeClr>
              </a:solidFill>
              <a:latin typeface="Helvetica Neue"/>
            </a:endParaRPr>
          </a:p>
          <a:p>
            <a:pPr marL="0" indent="0" algn="just">
              <a:buNone/>
            </a:pPr>
            <a:r>
              <a:rPr lang="en-NZ" sz="1400" b="1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What do Maori bring to hospitality?</a:t>
            </a:r>
          </a:p>
          <a:p>
            <a:pPr marL="0" indent="0" algn="just">
              <a:buNone/>
            </a:pPr>
            <a:endParaRPr lang="en-NZ" sz="1400" dirty="0">
              <a:solidFill>
                <a:schemeClr val="bg1">
                  <a:lumMod val="50000"/>
                </a:schemeClr>
              </a:solidFill>
              <a:latin typeface="Helvetica Neue"/>
            </a:endParaRP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You can say that we can provide a service. We can provide facilities. But do you know why we do that and how we do that are often the key differentiators. </a:t>
            </a:r>
          </a:p>
          <a:p>
            <a:pPr marL="0" indent="0" algn="just">
              <a:buNone/>
            </a:pPr>
            <a:endParaRPr lang="en-NZ" sz="1400" dirty="0">
              <a:solidFill>
                <a:schemeClr val="bg1">
                  <a:lumMod val="50000"/>
                </a:schemeClr>
              </a:solidFill>
              <a:latin typeface="Helvetica Neue"/>
            </a:endParaRPr>
          </a:p>
          <a:p>
            <a:pPr marL="0" indent="0" algn="just">
              <a:buNone/>
            </a:pPr>
            <a:r>
              <a:rPr lang="en-NZ" sz="1400" b="1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How do values shape your business?</a:t>
            </a:r>
          </a:p>
          <a:p>
            <a:pPr marL="0" indent="0" algn="just">
              <a:buNone/>
            </a:pPr>
            <a:endParaRPr lang="en-NZ" sz="1400" dirty="0">
              <a:solidFill>
                <a:schemeClr val="bg1">
                  <a:lumMod val="50000"/>
                </a:schemeClr>
              </a:solidFill>
              <a:latin typeface="Helvetica Neue"/>
            </a:endParaRP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In Maori terms </a:t>
            </a:r>
            <a:r>
              <a:rPr lang="en-NZ" sz="1400" dirty="0" err="1">
                <a:solidFill>
                  <a:schemeClr val="bg1">
                    <a:lumMod val="50000"/>
                  </a:schemeClr>
                </a:solidFill>
                <a:latin typeface="Helvetica Neue"/>
              </a:rPr>
              <a:t>Manakitanga</a:t>
            </a: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 for example, it is caring and looking after our people. Our people, meaning our customers as well as those who are around us.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 </a:t>
            </a:r>
          </a:p>
          <a:p>
            <a:pPr marL="0" indent="0" algn="just">
              <a:buNone/>
            </a:pPr>
            <a:r>
              <a:rPr lang="en-NZ" sz="1400" dirty="0" err="1">
                <a:solidFill>
                  <a:schemeClr val="bg1">
                    <a:lumMod val="50000"/>
                  </a:schemeClr>
                </a:solidFill>
                <a:latin typeface="Helvetica Neue"/>
              </a:rPr>
              <a:t>Tikanga</a:t>
            </a: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 is another value that is often used particularly here at the REES, where appropriate action is fundamental to how people would want to have a relationship.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 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As they come through the door they like to have that appropriate action. Being welcomed. Of being recognised. And treated as somebody that is genuinely a guest.</a:t>
            </a:r>
          </a:p>
          <a:p>
            <a:pPr marL="0" indent="0" algn="just">
              <a:buNone/>
            </a:pPr>
            <a:endParaRPr lang="en-NZ" sz="1400" dirty="0">
              <a:solidFill>
                <a:schemeClr val="bg1">
                  <a:lumMod val="50000"/>
                </a:schemeClr>
              </a:solidFill>
              <a:latin typeface="Helvetica Neue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ECBF631-BD84-A44C-A684-3EBB2441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2215796"/>
          </a:xfrm>
          <a:prstGeom prst="roundRect">
            <a:avLst/>
          </a:prstGeom>
          <a:solidFill>
            <a:srgbClr val="D50404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r>
              <a:rPr lang="en-NZ" sz="1600" b="1" dirty="0">
                <a:latin typeface="Helvetica Neue" panose="02000503000000020004"/>
              </a:rPr>
              <a:t>Highlights</a:t>
            </a:r>
            <a:br>
              <a:rPr lang="en-NZ" sz="1600" b="1" dirty="0">
                <a:latin typeface="Helvetica Neue" panose="02000503000000020004"/>
              </a:rPr>
            </a:br>
            <a:r>
              <a:rPr lang="en-NZ" sz="1600" dirty="0">
                <a:latin typeface="Helvetica Neue" panose="02000503000000020004"/>
              </a:rPr>
              <a:t/>
            </a:r>
            <a:br>
              <a:rPr lang="en-NZ" sz="1600" dirty="0">
                <a:latin typeface="Helvetica Neue" panose="02000503000000020004"/>
              </a:rPr>
            </a:br>
            <a:r>
              <a:rPr lang="en-NZ" sz="1600" dirty="0">
                <a:latin typeface="Helvetica Neue" panose="02000503000000020004"/>
                <a:cs typeface="Times New Roman" panose="02020603050405020304" pitchFamily="18" charset="0"/>
              </a:rPr>
              <a:t>♦    </a:t>
            </a:r>
            <a:r>
              <a:rPr lang="en-NZ" sz="1600" dirty="0">
                <a:latin typeface="Helvetica Neue" panose="02000503000000020004"/>
              </a:rPr>
              <a:t>Maori hospitality</a:t>
            </a:r>
            <a:br>
              <a:rPr lang="en-NZ" sz="1600" dirty="0">
                <a:latin typeface="Helvetica Neue" panose="02000503000000020004"/>
              </a:rPr>
            </a:br>
            <a:r>
              <a:rPr lang="en-NZ" sz="1600" dirty="0">
                <a:latin typeface="Helvetica Neue" panose="02000503000000020004"/>
                <a:cs typeface="Times New Roman" panose="02020603050405020304" pitchFamily="18" charset="0"/>
              </a:rPr>
              <a:t>♦    </a:t>
            </a:r>
            <a:r>
              <a:rPr lang="en-NZ" sz="1600" dirty="0">
                <a:latin typeface="Helvetica Neue" panose="02000503000000020004"/>
              </a:rPr>
              <a:t>Maori values integrated in serving visitors</a:t>
            </a:r>
          </a:p>
        </p:txBody>
      </p:sp>
    </p:spTree>
    <p:extLst>
      <p:ext uri="{BB962C8B-B14F-4D97-AF65-F5344CB8AC3E}">
        <p14:creationId xmlns:p14="http://schemas.microsoft.com/office/powerpoint/2010/main" val="252566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56" y="685801"/>
            <a:ext cx="5915025" cy="83567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Then we can go on to </a:t>
            </a:r>
            <a:r>
              <a:rPr lang="en-NZ" sz="1400" dirty="0" err="1">
                <a:solidFill>
                  <a:schemeClr val="bg1">
                    <a:lumMod val="50000"/>
                  </a:schemeClr>
                </a:solidFill>
                <a:latin typeface="Helvetica Neue"/>
              </a:rPr>
              <a:t>Kaitiakitanga</a:t>
            </a: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, which is stewardship of those surroundings. All of those things that are important to us. 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 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Air, water, our Whenua, and I think that is something that also shines through in the likes of the REES.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 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Where those things are important to the individuals, they are important to the organisation. 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 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And they are expressed in a way that people feel it.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 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The final one is Whanaungatanga, where in the family scenes that connection, that people have within the team. But also as a guest I think they get a sense that they are part of a family.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 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It’s a joy I guess to be in an industry where those shines through and set New Zealand apart as they connect to the rest of the world.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 </a:t>
            </a: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 </a:t>
            </a:r>
          </a:p>
          <a:p>
            <a:pPr marL="0" indent="0" algn="just">
              <a:buNone/>
            </a:pPr>
            <a:endParaRPr lang="en-NZ" sz="1400" dirty="0">
              <a:solidFill>
                <a:schemeClr val="bg1">
                  <a:lumMod val="50000"/>
                </a:schemeClr>
              </a:solidFill>
              <a:latin typeface="Helvetica Neue"/>
            </a:endParaRPr>
          </a:p>
          <a:p>
            <a:pPr marL="0" indent="0" algn="just">
              <a:buNone/>
            </a:pPr>
            <a:r>
              <a:rPr lang="en-NZ" sz="1400" dirty="0">
                <a:solidFill>
                  <a:schemeClr val="bg1">
                    <a:lumMod val="50000"/>
                  </a:schemeClr>
                </a:solidFill>
                <a:latin typeface="Helvetica Neue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06604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879B6F79-8933-5A43-B6B0-C682ED9CBCAF}"/>
              </a:ext>
            </a:extLst>
          </p:cNvPr>
          <p:cNvSpPr/>
          <p:nvPr/>
        </p:nvSpPr>
        <p:spPr>
          <a:xfrm>
            <a:off x="-2846492" y="-525849"/>
            <a:ext cx="9436608" cy="11704320"/>
          </a:xfrm>
          <a:prstGeom prst="ellipse">
            <a:avLst/>
          </a:prstGeom>
          <a:solidFill>
            <a:srgbClr val="FFED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B9213A-C2CD-8B4F-A232-98A81A98B7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991488"/>
            <a:ext cx="2042160" cy="1035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A64251-42ED-7041-9A20-779004BE7EA5}"/>
              </a:ext>
            </a:extLst>
          </p:cNvPr>
          <p:cNvSpPr txBox="1"/>
          <p:nvPr/>
        </p:nvSpPr>
        <p:spPr>
          <a:xfrm>
            <a:off x="2856399" y="7278387"/>
            <a:ext cx="3282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6717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Produced by Department of Tourism </a:t>
            </a:r>
            <a:br>
              <a:rPr lang="en-US" sz="1200" dirty="0">
                <a:solidFill>
                  <a:srgbClr val="76717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1200" dirty="0">
                <a:solidFill>
                  <a:srgbClr val="76717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Department of Marketing © 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EED2FF-F2D1-8649-A0F8-610DCD3F88CF}"/>
              </a:ext>
            </a:extLst>
          </p:cNvPr>
          <p:cNvSpPr/>
          <p:nvPr/>
        </p:nvSpPr>
        <p:spPr>
          <a:xfrm>
            <a:off x="-18969" y="8595360"/>
            <a:ext cx="6876969" cy="1310640"/>
          </a:xfrm>
          <a:prstGeom prst="rect">
            <a:avLst/>
          </a:prstGeom>
          <a:solidFill>
            <a:srgbClr val="D5040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04243-A516-0645-86F9-817C2ADEF0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23" y="8911769"/>
            <a:ext cx="2703348" cy="67782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7EF1AD0-C5F4-BE42-962A-D88C124E9C02}"/>
              </a:ext>
            </a:extLst>
          </p:cNvPr>
          <p:cNvSpPr/>
          <p:nvPr/>
        </p:nvSpPr>
        <p:spPr>
          <a:xfrm>
            <a:off x="548640" y="879630"/>
            <a:ext cx="5163312" cy="364721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2400" b="1" dirty="0">
                <a:solidFill>
                  <a:srgbClr val="76717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Discover more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714965-EB92-DB41-85AF-CC416238300A}"/>
              </a:ext>
            </a:extLst>
          </p:cNvPr>
          <p:cNvSpPr/>
          <p:nvPr/>
        </p:nvSpPr>
        <p:spPr>
          <a:xfrm>
            <a:off x="548640" y="1452382"/>
            <a:ext cx="5163312" cy="1174242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Wingdings" pitchFamily="2" charset="2"/>
              <a:buChar char="ü"/>
            </a:pPr>
            <a:r>
              <a:rPr lang="en-NZ" sz="1600" dirty="0">
                <a:solidFill>
                  <a:srgbClr val="76717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Videos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NZ" sz="1600" dirty="0">
                <a:solidFill>
                  <a:srgbClr val="76717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Quizzes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NZ" sz="1600" dirty="0">
                <a:solidFill>
                  <a:srgbClr val="76717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Guides</a:t>
            </a:r>
          </a:p>
          <a:p>
            <a:pPr marL="285750" indent="-285750">
              <a:buFont typeface="Wingdings" pitchFamily="2" charset="2"/>
              <a:buChar char="ü"/>
            </a:pPr>
            <a:endParaRPr lang="en-NZ" sz="1600" dirty="0">
              <a:solidFill>
                <a:srgbClr val="76717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NZ" sz="1600" dirty="0" err="1">
                <a:solidFill>
                  <a:srgbClr val="76717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www.CultureReady.co.nz</a:t>
            </a:r>
            <a:endParaRPr lang="en-NZ" sz="1600" dirty="0">
              <a:solidFill>
                <a:srgbClr val="76717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B96519-90A2-FD49-8089-E0F6D5268E27}"/>
              </a:ext>
            </a:extLst>
          </p:cNvPr>
          <p:cNvSpPr/>
          <p:nvPr/>
        </p:nvSpPr>
        <p:spPr>
          <a:xfrm>
            <a:off x="3531092" y="8714232"/>
            <a:ext cx="3236976" cy="1082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2BF23A8-8151-514C-97CF-EDE18F4342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363" y="8806707"/>
            <a:ext cx="877693" cy="896773"/>
          </a:xfrm>
          <a:prstGeom prst="rect">
            <a:avLst/>
          </a:prstGeom>
          <a:ln w="63500"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6B6B1E0-9FE0-8B42-958D-D1388F535D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669" y="8802254"/>
            <a:ext cx="875247" cy="939862"/>
          </a:xfrm>
          <a:prstGeom prst="rect">
            <a:avLst/>
          </a:prstGeom>
          <a:solidFill>
            <a:schemeClr val="bg1"/>
          </a:solidFill>
          <a:ln w="63500"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48682A4-6404-7641-8194-2E81A40BAA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801" y="8802254"/>
            <a:ext cx="881885" cy="901057"/>
          </a:xfrm>
          <a:prstGeom prst="rect">
            <a:avLst/>
          </a:prstGeom>
          <a:ln w="63500">
            <a:noFill/>
          </a:ln>
        </p:spPr>
      </p:pic>
    </p:spTree>
    <p:extLst>
      <p:ext uri="{BB962C8B-B14F-4D97-AF65-F5344CB8AC3E}">
        <p14:creationId xmlns:p14="http://schemas.microsoft.com/office/powerpoint/2010/main" val="160511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6158</TotalTime>
  <Words>377</Words>
  <Application>Microsoft Office PowerPoint</Application>
  <PresentationFormat>A4 Paper (210x297 mm)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 Neue</vt:lpstr>
      <vt:lpstr>Times New Roman</vt:lpstr>
      <vt:lpstr>Wingdings</vt:lpstr>
      <vt:lpstr>Office Theme</vt:lpstr>
      <vt:lpstr>PowerPoint Presentation</vt:lpstr>
      <vt:lpstr>Highlights  ♦    Maori hospitality ♦    Maori values integrated in serving visitors</vt:lpstr>
      <vt:lpstr>PowerPoint Presentation</vt:lpstr>
      <vt:lpstr>PowerPoint Presentation</vt:lpstr>
    </vt:vector>
  </TitlesOfParts>
  <Company>Otago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Anne</dc:creator>
  <cp:lastModifiedBy>Ismail Shaheer</cp:lastModifiedBy>
  <cp:revision>160</cp:revision>
  <cp:lastPrinted>2020-08-16T22:26:13Z</cp:lastPrinted>
  <dcterms:created xsi:type="dcterms:W3CDTF">2019-03-05T20:59:38Z</dcterms:created>
  <dcterms:modified xsi:type="dcterms:W3CDTF">2020-08-21T00:53:09Z</dcterms:modified>
</cp:coreProperties>
</file>