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378" r:id="rId2"/>
    <p:sldId id="379" r:id="rId3"/>
    <p:sldId id="380" r:id="rId4"/>
    <p:sldId id="381" r:id="rId5"/>
    <p:sldId id="431"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initials="C" lastIdx="2" clrIdx="0">
    <p:extLst>
      <p:ext uri="{19B8F6BF-5375-455C-9EA6-DF929625EA0E}">
        <p15:presenceInfo xmlns:p15="http://schemas.microsoft.com/office/powerpoint/2012/main" userId="Craig" providerId="None"/>
      </p:ext>
    </p:extLst>
  </p:cmAuthor>
  <p:cmAuthor id="2" name="Neil Carr" initials="NC" lastIdx="3" clrIdx="1">
    <p:extLst>
      <p:ext uri="{19B8F6BF-5375-455C-9EA6-DF929625EA0E}">
        <p15:presenceInfo xmlns:p15="http://schemas.microsoft.com/office/powerpoint/2012/main" userId="S-1-5-21-1931093339-465527641-56781596-79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7171"/>
    <a:srgbClr val="0000FF"/>
    <a:srgbClr val="194697"/>
    <a:srgbClr val="0070C0"/>
    <a:srgbClr val="BE51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98" autoAdjust="0"/>
    <p:restoredTop sz="94660"/>
  </p:normalViewPr>
  <p:slideViewPr>
    <p:cSldViewPr snapToGrid="0">
      <p:cViewPr varScale="1">
        <p:scale>
          <a:sx n="80" d="100"/>
          <a:sy n="80" d="100"/>
        </p:scale>
        <p:origin x="32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1317F-1F50-4844-9BFD-B710702C0E72}" type="datetimeFigureOut">
              <a:rPr lang="en-NZ" smtClean="0"/>
              <a:t>21/08/2020</a:t>
            </a:fld>
            <a:endParaRPr lang="en-NZ"/>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9CF9B9-E790-4B15-A4B7-6833A7F280E0}" type="slidenum">
              <a:rPr lang="en-NZ" smtClean="0"/>
              <a:t>‹#›</a:t>
            </a:fld>
            <a:endParaRPr lang="en-NZ"/>
          </a:p>
        </p:txBody>
      </p:sp>
    </p:spTree>
    <p:extLst>
      <p:ext uri="{BB962C8B-B14F-4D97-AF65-F5344CB8AC3E}">
        <p14:creationId xmlns:p14="http://schemas.microsoft.com/office/powerpoint/2010/main" val="365100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E45FD6-CE45-454A-8CE2-644ADCCF18B1}"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223619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9B997-85FB-4F30-9681-DD5987BAD4CB}"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171219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329784-2CA3-494D-A611-1F530BC84195}"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410316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63289-3B11-43CE-B0C5-6BCCC7B77119}"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355866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DC4C3-17FE-475D-82B0-9962CF36F557}"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407300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88229F-7E37-4203-9F8D-7F1A277A4C94}" type="datetime1">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23034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FCE98A-E176-473B-84AC-E31F3B263B73}" type="datetime1">
              <a:rPr lang="en-NZ" smtClean="0"/>
              <a:t>21/08/2020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84439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FE6B8F-D555-4F95-9E5D-B22070BC1D5C}" type="datetime1">
              <a:rPr lang="en-NZ" smtClean="0"/>
              <a:t>21/08/2020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308084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79F25-1AEE-41CA-854F-B3C029A6A68D}" type="datetime1">
              <a:rPr lang="en-NZ" smtClean="0"/>
              <a:t>21/08/2020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223826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9CFC273-14EA-4DFD-835E-9C2CE87A47DF}" type="datetime1">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87603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CAC8CA8-089C-42AF-9474-E1FDE5076CD1}" type="datetime1">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364956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980B3ED-F156-461E-B15C-C4969CE0DF02}" type="datetime1">
              <a:rPr lang="en-NZ" smtClean="0"/>
              <a:t>21/08/2020</a:t>
            </a:fld>
            <a:endParaRPr lang="en-NZ"/>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45C15E-67F0-4C18-987A-8EE0B3A88A18}" type="slidenum">
              <a:rPr lang="en-NZ" smtClean="0"/>
              <a:t>‹#›</a:t>
            </a:fld>
            <a:endParaRPr lang="en-NZ"/>
          </a:p>
        </p:txBody>
      </p:sp>
    </p:spTree>
    <p:extLst>
      <p:ext uri="{BB962C8B-B14F-4D97-AF65-F5344CB8AC3E}">
        <p14:creationId xmlns:p14="http://schemas.microsoft.com/office/powerpoint/2010/main" val="899012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4AA8CBD1-D611-DB44-B5CD-15614721D583}"/>
              </a:ext>
            </a:extLst>
          </p:cNvPr>
          <p:cNvSpPr/>
          <p:nvPr/>
        </p:nvSpPr>
        <p:spPr>
          <a:xfrm>
            <a:off x="-2846492" y="-518238"/>
            <a:ext cx="9436608" cy="11704320"/>
          </a:xfrm>
          <a:prstGeom prst="ellipse">
            <a:avLst/>
          </a:prstGeom>
          <a:solidFill>
            <a:srgbClr val="FFE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79153" y="4399546"/>
            <a:ext cx="5974079" cy="1256894"/>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4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Industry Insights</a:t>
            </a:r>
          </a:p>
          <a:p>
            <a:endParaRPr lang="en-NZ" sz="36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32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Mark </a:t>
            </a:r>
            <a:r>
              <a:rPr lang="en-NZ" sz="3200" dirty="0" err="1">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Orbell</a:t>
            </a:r>
            <a:endParaRPr lang="en-NZ" sz="32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32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Ridgeline Adventures</a:t>
            </a:r>
          </a:p>
          <a:p>
            <a:endParaRPr lang="en-NZ" sz="4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Rectangle 1">
            <a:extLst>
              <a:ext uri="{FF2B5EF4-FFF2-40B4-BE49-F238E27FC236}">
                <a16:creationId xmlns:a16="http://schemas.microsoft.com/office/drawing/2014/main" id="{56E6722B-F8DB-5D48-9E73-2C671FFE02A0}"/>
              </a:ext>
            </a:extLst>
          </p:cNvPr>
          <p:cNvSpPr/>
          <p:nvPr/>
        </p:nvSpPr>
        <p:spPr>
          <a:xfrm>
            <a:off x="-18969" y="8595360"/>
            <a:ext cx="6876969" cy="1310640"/>
          </a:xfrm>
          <a:prstGeom prst="rect">
            <a:avLst/>
          </a:prstGeom>
          <a:solidFill>
            <a:srgbClr val="D5040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60FBA00-9974-8A43-985D-5B3EE0ADD2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523" y="8911769"/>
            <a:ext cx="2703348" cy="677821"/>
          </a:xfrm>
          <a:prstGeom prst="rect">
            <a:avLst/>
          </a:prstGeom>
        </p:spPr>
      </p:pic>
      <p:sp>
        <p:nvSpPr>
          <p:cNvPr id="14" name="TextBox 13">
            <a:extLst>
              <a:ext uri="{FF2B5EF4-FFF2-40B4-BE49-F238E27FC236}">
                <a16:creationId xmlns:a16="http://schemas.microsoft.com/office/drawing/2014/main" id="{B5C6EECE-8002-554C-8424-25AA5CFA5AEF}"/>
              </a:ext>
            </a:extLst>
          </p:cNvPr>
          <p:cNvSpPr txBox="1"/>
          <p:nvPr/>
        </p:nvSpPr>
        <p:spPr>
          <a:xfrm>
            <a:off x="616037" y="4805917"/>
            <a:ext cx="4400924" cy="954107"/>
          </a:xfrm>
          <a:prstGeom prst="rect">
            <a:avLst/>
          </a:prstGeom>
          <a:noFill/>
        </p:spPr>
        <p:txBody>
          <a:bodyPr wrap="square" rtlCol="0">
            <a:spAutoFit/>
          </a:bodyPr>
          <a:lstStyle/>
          <a:p>
            <a:endParaRPr lang="en-NZ" sz="2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2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597686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3022024"/>
            <a:ext cx="5915025" cy="6285266"/>
          </a:xfrm>
        </p:spPr>
        <p:txBody>
          <a:bodyPr>
            <a:noAutofit/>
          </a:bodyPr>
          <a:lstStyle/>
          <a:p>
            <a:pPr marL="0" indent="0" algn="just">
              <a:buNone/>
            </a:pPr>
            <a:r>
              <a:rPr lang="en-NZ" sz="1400" dirty="0">
                <a:solidFill>
                  <a:schemeClr val="bg1">
                    <a:lumMod val="50000"/>
                  </a:schemeClr>
                </a:solidFill>
                <a:latin typeface="Helvetica Neue"/>
              </a:rPr>
              <a:t>My name is Mark Orbell and I own and operate Ridgeline Adventures in Wanaka.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We are offering the chance to get on to a working high country station that locals can't even come to.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So it's really authentic and special.</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We're getting a lot of Taiwanese, we're getting a lot of Singaporeans, East Coast Chinese and a few out of Thailand as well.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You do pick up a number of different languages as you are driving with your customers obviously.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You get to learn a few key phrases that really help out and can make someone's day if you greet them in their language or say '</a:t>
            </a:r>
            <a:r>
              <a:rPr lang="en-NZ" sz="1400" dirty="0" err="1">
                <a:solidFill>
                  <a:schemeClr val="bg1">
                    <a:lumMod val="50000"/>
                  </a:schemeClr>
                </a:solidFill>
                <a:latin typeface="Helvetica Neue"/>
              </a:rPr>
              <a:t>pyou</a:t>
            </a:r>
            <a:r>
              <a:rPr lang="en-NZ" sz="1400" dirty="0">
                <a:solidFill>
                  <a:schemeClr val="bg1">
                    <a:lumMod val="50000"/>
                  </a:schemeClr>
                </a:solidFill>
                <a:latin typeface="Helvetica Neue"/>
              </a:rPr>
              <a:t> </a:t>
            </a:r>
            <a:r>
              <a:rPr lang="en-NZ" sz="1400" dirty="0" err="1">
                <a:solidFill>
                  <a:schemeClr val="bg1">
                    <a:lumMod val="50000"/>
                  </a:schemeClr>
                </a:solidFill>
                <a:latin typeface="Helvetica Neue"/>
              </a:rPr>
              <a:t>yan</a:t>
            </a:r>
            <a:r>
              <a:rPr lang="en-NZ" sz="1400" dirty="0">
                <a:solidFill>
                  <a:schemeClr val="bg1">
                    <a:lumMod val="50000"/>
                  </a:schemeClr>
                </a:solidFill>
                <a:latin typeface="Helvetica Neue"/>
              </a:rPr>
              <a:t>' isn't that an amazing view and which means beautiful view and people really respond to that.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We have French and Japanese and Mandarin translated on our websites. </a:t>
            </a:r>
          </a:p>
          <a:p>
            <a:pPr marL="0" indent="0" algn="just">
              <a:buNone/>
            </a:pPr>
            <a:endParaRPr lang="en-NZ" sz="1400" dirty="0">
              <a:solidFill>
                <a:schemeClr val="bg1">
                  <a:lumMod val="50000"/>
                </a:schemeClr>
              </a:solidFill>
              <a:latin typeface="Helvetica Neue"/>
            </a:endParaRPr>
          </a:p>
          <a:p>
            <a:pPr marL="0" indent="0" algn="just">
              <a:buNone/>
            </a:pPr>
            <a:r>
              <a:rPr lang="en-NZ" sz="1400" dirty="0">
                <a:solidFill>
                  <a:schemeClr val="bg1">
                    <a:lumMod val="50000"/>
                  </a:schemeClr>
                </a:solidFill>
                <a:latin typeface="Helvetica Neue"/>
              </a:rPr>
              <a:t>We also have for a number of other tours, we have translated information sheets, A4 sheets that they can refer to as they're going along, and it all adds to the experience.</a:t>
            </a:r>
          </a:p>
          <a:p>
            <a:pPr marL="0" indent="0" algn="just">
              <a:buNone/>
            </a:pPr>
            <a:endParaRPr lang="en-NZ" sz="1400" dirty="0">
              <a:solidFill>
                <a:schemeClr val="bg1">
                  <a:lumMod val="50000"/>
                </a:schemeClr>
              </a:solidFill>
              <a:latin typeface="Helvetica Neue"/>
            </a:endParaRPr>
          </a:p>
        </p:txBody>
      </p:sp>
      <p:sp>
        <p:nvSpPr>
          <p:cNvPr id="4" name="Title 3">
            <a:extLst>
              <a:ext uri="{FF2B5EF4-FFF2-40B4-BE49-F238E27FC236}">
                <a16:creationId xmlns:a16="http://schemas.microsoft.com/office/drawing/2014/main" id="{5ECBF631-BD84-A44C-A684-3EBB244148F8}"/>
              </a:ext>
            </a:extLst>
          </p:cNvPr>
          <p:cNvSpPr>
            <a:spLocks noGrp="1"/>
          </p:cNvSpPr>
          <p:nvPr>
            <p:ph type="title"/>
          </p:nvPr>
        </p:nvSpPr>
        <p:spPr>
          <a:xfrm>
            <a:off x="471488" y="527404"/>
            <a:ext cx="5915025" cy="2215796"/>
          </a:xfrm>
          <a:prstGeom prst="roundRect">
            <a:avLst/>
          </a:prstGeom>
          <a:solidFill>
            <a:srgbClr val="D50404"/>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r>
              <a:rPr lang="en-NZ" sz="1600" b="1" dirty="0">
                <a:latin typeface="Helvetica Neue" panose="02000503000000020004"/>
              </a:rPr>
              <a:t>Highlights</a:t>
            </a:r>
            <a:br>
              <a:rPr lang="en-NZ" sz="1600" b="1" dirty="0">
                <a:latin typeface="Helvetica Neue" panose="02000503000000020004"/>
              </a:rPr>
            </a:br>
            <a:r>
              <a:rPr lang="en-NZ" sz="1600" dirty="0">
                <a:latin typeface="Helvetica Neue" panose="02000503000000020004"/>
              </a:rPr>
              <a:t/>
            </a:r>
            <a:br>
              <a:rPr lang="en-NZ" sz="1600" dirty="0">
                <a:latin typeface="Helvetica Neue" panose="02000503000000020004"/>
              </a:rPr>
            </a:br>
            <a:r>
              <a:rPr lang="en-NZ" sz="1600" dirty="0">
                <a:latin typeface="Helvetica Neue" panose="02000503000000020004"/>
                <a:cs typeface="Times New Roman" panose="02020603050405020304" pitchFamily="18" charset="0"/>
              </a:rPr>
              <a:t>♦    </a:t>
            </a:r>
            <a:r>
              <a:rPr lang="en-NZ" sz="1600" dirty="0">
                <a:latin typeface="Helvetica Neue" panose="02000503000000020004"/>
              </a:rPr>
              <a:t>Importance of effective communication </a:t>
            </a:r>
            <a:br>
              <a:rPr lang="en-NZ" sz="1600" dirty="0">
                <a:latin typeface="Helvetica Neue" panose="02000503000000020004"/>
              </a:rPr>
            </a:br>
            <a:r>
              <a:rPr lang="en-NZ" sz="1600" dirty="0">
                <a:latin typeface="Helvetica Neue" panose="02000503000000020004"/>
                <a:cs typeface="Times New Roman" panose="02020603050405020304" pitchFamily="18" charset="0"/>
              </a:rPr>
              <a:t>♦    </a:t>
            </a:r>
            <a:r>
              <a:rPr lang="en-NZ" sz="1600" dirty="0">
                <a:latin typeface="Helvetica Neue" panose="02000503000000020004"/>
              </a:rPr>
              <a:t>Using simple key phrases in visitors’ local language</a:t>
            </a:r>
            <a:br>
              <a:rPr lang="en-NZ" sz="1600" dirty="0">
                <a:latin typeface="Helvetica Neue" panose="02000503000000020004"/>
              </a:rPr>
            </a:br>
            <a:r>
              <a:rPr lang="en-NZ" sz="1600" dirty="0">
                <a:latin typeface="Helvetica Neue" panose="02000503000000020004"/>
                <a:cs typeface="Times New Roman" panose="02020603050405020304" pitchFamily="18" charset="0"/>
              </a:rPr>
              <a:t>♦    </a:t>
            </a:r>
            <a:r>
              <a:rPr lang="en-NZ" sz="1600" dirty="0">
                <a:latin typeface="Helvetica Neue" panose="02000503000000020004"/>
              </a:rPr>
              <a:t>Website in different languages</a:t>
            </a:r>
            <a:br>
              <a:rPr lang="en-NZ" sz="1600" dirty="0">
                <a:latin typeface="Helvetica Neue" panose="02000503000000020004"/>
              </a:rPr>
            </a:br>
            <a:r>
              <a:rPr lang="en-NZ" sz="1600" dirty="0">
                <a:latin typeface="Helvetica Neue" panose="02000503000000020004"/>
                <a:cs typeface="Times New Roman" panose="02020603050405020304" pitchFamily="18" charset="0"/>
              </a:rPr>
              <a:t>♦    </a:t>
            </a:r>
            <a:r>
              <a:rPr lang="en-NZ" sz="1600" dirty="0">
                <a:latin typeface="Helvetica Neue" panose="02000503000000020004"/>
              </a:rPr>
              <a:t>Tour resources in visitors’ language</a:t>
            </a:r>
            <a:br>
              <a:rPr lang="en-NZ" sz="1600" dirty="0">
                <a:latin typeface="Helvetica Neue" panose="02000503000000020004"/>
              </a:rPr>
            </a:br>
            <a:r>
              <a:rPr lang="en-NZ" sz="1600" dirty="0">
                <a:latin typeface="Helvetica Neue" panose="02000503000000020004"/>
                <a:cs typeface="Times New Roman" panose="02020603050405020304" pitchFamily="18" charset="0"/>
              </a:rPr>
              <a:t>♦    </a:t>
            </a:r>
            <a:r>
              <a:rPr lang="en-NZ" sz="1600" dirty="0">
                <a:latin typeface="Helvetica Neue" panose="02000503000000020004"/>
              </a:rPr>
              <a:t>Customising  payment system to suit customer needs</a:t>
            </a:r>
            <a:br>
              <a:rPr lang="en-NZ" sz="1600" dirty="0">
                <a:latin typeface="Helvetica Neue" panose="02000503000000020004"/>
              </a:rPr>
            </a:br>
            <a:r>
              <a:rPr lang="en-NZ" sz="1600" dirty="0">
                <a:latin typeface="Helvetica Neue" panose="02000503000000020004"/>
                <a:cs typeface="Times New Roman" panose="02020603050405020304" pitchFamily="18" charset="0"/>
              </a:rPr>
              <a:t>♦    </a:t>
            </a:r>
            <a:r>
              <a:rPr lang="en-NZ" sz="1600" dirty="0">
                <a:latin typeface="Helvetica Neue" panose="02000503000000020004"/>
              </a:rPr>
              <a:t>Adapting the product and service to suit the market</a:t>
            </a:r>
          </a:p>
        </p:txBody>
      </p:sp>
    </p:spTree>
    <p:extLst>
      <p:ext uri="{BB962C8B-B14F-4D97-AF65-F5344CB8AC3E}">
        <p14:creationId xmlns:p14="http://schemas.microsoft.com/office/powerpoint/2010/main" val="3824586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456" y="685801"/>
            <a:ext cx="5915025" cy="8356796"/>
          </a:xfrm>
        </p:spPr>
        <p:txBody>
          <a:bodyPr>
            <a:noAutofit/>
          </a:bodyPr>
          <a:lstStyle/>
          <a:p>
            <a:pPr marL="0" indent="0" algn="just">
              <a:buNone/>
            </a:pPr>
            <a:r>
              <a:rPr lang="en-NZ" sz="1400" dirty="0">
                <a:solidFill>
                  <a:schemeClr val="bg1">
                    <a:lumMod val="50000"/>
                  </a:schemeClr>
                </a:solidFill>
                <a:latin typeface="Helvetica Neue"/>
              </a:rPr>
              <a:t>The strategies that we've implemented most recently is a GPS system whereby commentary is translated through stereo our systems in our vehicles and it's translated into the language of the customer we have at the time and it's GPS located so as we drive around it pings a certain area when you reach it and it plays that portion of your speech.</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You play it while you're driving along and you look in the mirror and you see the expressions and you see them nodding and then those that can speak English you ask them, Did that makes sense and did you enjoy that?</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‘Oh yes very </a:t>
            </a:r>
            <a:r>
              <a:rPr lang="en-NZ" sz="1400" dirty="0" err="1">
                <a:solidFill>
                  <a:schemeClr val="bg1">
                    <a:lumMod val="50000"/>
                  </a:schemeClr>
                </a:solidFill>
                <a:latin typeface="Helvetica Neue"/>
              </a:rPr>
              <a:t>very</a:t>
            </a:r>
            <a:r>
              <a:rPr lang="en-NZ" sz="1400" dirty="0">
                <a:solidFill>
                  <a:schemeClr val="bg1">
                    <a:lumMod val="50000"/>
                  </a:schemeClr>
                </a:solidFill>
                <a:latin typeface="Helvetica Neue"/>
              </a:rPr>
              <a:t> interesting thank you thank you’. So they're getting a much more in-depth experience.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If you can have translations, if you can have written information then do it, by all means do it.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And make sure you get someone who knows the tourism industry to do the translation for you.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Because that's really important, because they'll get the nuances of how you're talking and what you're actually, you're point you're trying to put across.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And if it's done right it's just like me talking to you now that's really simple.</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We've joined up with </a:t>
            </a:r>
            <a:r>
              <a:rPr lang="en-NZ" sz="1400" dirty="0" err="1">
                <a:solidFill>
                  <a:schemeClr val="bg1">
                    <a:lumMod val="50000"/>
                  </a:schemeClr>
                </a:solidFill>
                <a:latin typeface="Helvetica Neue"/>
              </a:rPr>
              <a:t>Alipay</a:t>
            </a:r>
            <a:r>
              <a:rPr lang="en-NZ" sz="1400" dirty="0">
                <a:solidFill>
                  <a:schemeClr val="bg1">
                    <a:lumMod val="50000"/>
                  </a:schemeClr>
                </a:solidFill>
                <a:latin typeface="Helvetica Neue"/>
              </a:rPr>
              <a:t> to make it really easy for Chinese to pay for a number of different products of ours.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We have Manuka honey that we produce out here on this farm that we actually take</a:t>
            </a:r>
          </a:p>
          <a:p>
            <a:pPr marL="0" indent="0" algn="just">
              <a:buNone/>
            </a:pPr>
            <a:r>
              <a:rPr lang="en-NZ" sz="1400" dirty="0">
                <a:solidFill>
                  <a:schemeClr val="bg1">
                    <a:lumMod val="50000"/>
                  </a:schemeClr>
                </a:solidFill>
                <a:latin typeface="Helvetica Neue"/>
              </a:rPr>
              <a:t>the customers to the Manuka trees and they see the flowers they see the trees and then we taste the honey and then they can buy it just by scanning the QR code into their phones and away they go.</a:t>
            </a:r>
          </a:p>
          <a:p>
            <a:pPr marL="0" indent="0" algn="just">
              <a:buNone/>
            </a:pPr>
            <a:r>
              <a:rPr lang="en-NZ" sz="1400" dirty="0">
                <a:solidFill>
                  <a:schemeClr val="bg1">
                    <a:lumMod val="50000"/>
                  </a:schemeClr>
                </a:solidFill>
                <a:latin typeface="Helvetica Neue"/>
              </a:rPr>
              <a:t> </a:t>
            </a:r>
          </a:p>
        </p:txBody>
      </p:sp>
    </p:spTree>
    <p:extLst>
      <p:ext uri="{BB962C8B-B14F-4D97-AF65-F5344CB8AC3E}">
        <p14:creationId xmlns:p14="http://schemas.microsoft.com/office/powerpoint/2010/main" val="2509208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456" y="685801"/>
            <a:ext cx="5915025" cy="8356796"/>
          </a:xfrm>
        </p:spPr>
        <p:txBody>
          <a:bodyPr>
            <a:noAutofit/>
          </a:bodyPr>
          <a:lstStyle/>
          <a:p>
            <a:pPr marL="0" indent="0" algn="just">
              <a:buNone/>
            </a:pPr>
            <a:r>
              <a:rPr lang="en-NZ" sz="1400" dirty="0">
                <a:solidFill>
                  <a:schemeClr val="bg1">
                    <a:lumMod val="50000"/>
                  </a:schemeClr>
                </a:solidFill>
                <a:latin typeface="Helvetica Neue"/>
              </a:rPr>
              <a:t>It's so easy. There's no need for the customers to worry about carrying money and it's just done - it's just finding a provider and they provide you with all the the QR codes and we've got them stuck to the mirrors of our truck so it's easy just to scan and it makes it really easy and simple. </a:t>
            </a:r>
          </a:p>
          <a:p>
            <a:pPr marL="0" indent="0" algn="just">
              <a:buNone/>
            </a:pPr>
            <a:endParaRPr lang="en-NZ" sz="1400" dirty="0">
              <a:solidFill>
                <a:schemeClr val="bg1">
                  <a:lumMod val="50000"/>
                </a:schemeClr>
              </a:solidFill>
              <a:latin typeface="Helvetica Neue"/>
            </a:endParaRPr>
          </a:p>
          <a:p>
            <a:pPr marL="0" indent="0" algn="just">
              <a:buNone/>
            </a:pPr>
            <a:r>
              <a:rPr lang="en-NZ" sz="1400" dirty="0">
                <a:solidFill>
                  <a:schemeClr val="bg1">
                    <a:lumMod val="50000"/>
                  </a:schemeClr>
                </a:solidFill>
                <a:latin typeface="Helvetica Neue"/>
              </a:rPr>
              <a:t>We need to be mindful and adjust our product to suit.</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We don't want to step away from our core focus which is what we offer here but if you can just add little things that can add to their experience it doesn't take anything away from this or the experience they get out here but they will benefit by taking away an authentic experience in New Zealand which has been lacking in big tourism business. </a:t>
            </a: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It's just by the sheer scale and size that's been lacking a lot and so we're here providing that authenticity.</a:t>
            </a:r>
          </a:p>
          <a:p>
            <a:pPr marL="0" indent="0" algn="just">
              <a:buNone/>
            </a:pPr>
            <a:r>
              <a:rPr lang="en-NZ" sz="1400" dirty="0">
                <a:solidFill>
                  <a:schemeClr val="bg1">
                    <a:lumMod val="50000"/>
                  </a:schemeClr>
                </a:solidFill>
                <a:latin typeface="Helvetica Neue"/>
              </a:rPr>
              <a:t> </a:t>
            </a:r>
          </a:p>
          <a:p>
            <a:pPr marL="0" indent="0" algn="just">
              <a:buNone/>
            </a:pPr>
            <a:endParaRPr lang="en-NZ" sz="1400" dirty="0">
              <a:solidFill>
                <a:schemeClr val="bg1">
                  <a:lumMod val="50000"/>
                </a:schemeClr>
              </a:solidFill>
              <a:latin typeface="Helvetica Neue"/>
            </a:endParaRPr>
          </a:p>
          <a:p>
            <a:pPr marL="0" indent="0" algn="just">
              <a:buNone/>
            </a:pPr>
            <a:endParaRPr lang="en-NZ" sz="1400" dirty="0">
              <a:solidFill>
                <a:schemeClr val="bg1">
                  <a:lumMod val="50000"/>
                </a:schemeClr>
              </a:solidFill>
              <a:latin typeface="Helvetica Neue"/>
            </a:endParaRPr>
          </a:p>
          <a:p>
            <a:pPr marL="0" indent="0" algn="just">
              <a:buNone/>
            </a:pPr>
            <a:r>
              <a:rPr lang="en-NZ" sz="1400" dirty="0">
                <a:solidFill>
                  <a:schemeClr val="bg1">
                    <a:lumMod val="50000"/>
                  </a:schemeClr>
                </a:solidFill>
                <a:latin typeface="Helvetica Neue"/>
              </a:rPr>
              <a:t> </a:t>
            </a:r>
          </a:p>
          <a:p>
            <a:pPr marL="0" indent="0" algn="just">
              <a:buNone/>
            </a:pPr>
            <a:r>
              <a:rPr lang="en-NZ" sz="1400" dirty="0">
                <a:solidFill>
                  <a:schemeClr val="bg1">
                    <a:lumMod val="50000"/>
                  </a:schemeClr>
                </a:solidFill>
                <a:latin typeface="Helvetica Neue"/>
              </a:rPr>
              <a:t> </a:t>
            </a:r>
          </a:p>
          <a:p>
            <a:pPr marL="0" indent="0" algn="just">
              <a:buNone/>
            </a:pPr>
            <a:endParaRPr lang="en-NZ" sz="1400" dirty="0">
              <a:solidFill>
                <a:schemeClr val="bg1">
                  <a:lumMod val="50000"/>
                </a:schemeClr>
              </a:solidFill>
              <a:latin typeface="Helvetica Neue"/>
            </a:endParaRPr>
          </a:p>
          <a:p>
            <a:pPr marL="0" indent="0" algn="just">
              <a:buNone/>
            </a:pPr>
            <a:endParaRPr lang="en-NZ" sz="1400" dirty="0">
              <a:solidFill>
                <a:schemeClr val="bg1">
                  <a:lumMod val="50000"/>
                </a:schemeClr>
              </a:solidFill>
              <a:latin typeface="Helvetica Neue"/>
            </a:endParaRPr>
          </a:p>
          <a:p>
            <a:pPr marL="0" indent="0" algn="just">
              <a:lnSpc>
                <a:spcPct val="100000"/>
              </a:lnSpc>
              <a:buNone/>
            </a:pPr>
            <a:endParaRPr lang="en-NZ" sz="1400" dirty="0">
              <a:solidFill>
                <a:schemeClr val="bg1">
                  <a:lumMod val="50000"/>
                </a:schemeClr>
              </a:solidFill>
              <a:latin typeface="Helvetica Neue"/>
            </a:endParaRPr>
          </a:p>
        </p:txBody>
      </p:sp>
    </p:spTree>
    <p:extLst>
      <p:ext uri="{BB962C8B-B14F-4D97-AF65-F5344CB8AC3E}">
        <p14:creationId xmlns:p14="http://schemas.microsoft.com/office/powerpoint/2010/main" val="404780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879B6F79-8933-5A43-B6B0-C682ED9CBCAF}"/>
              </a:ext>
            </a:extLst>
          </p:cNvPr>
          <p:cNvSpPr/>
          <p:nvPr/>
        </p:nvSpPr>
        <p:spPr>
          <a:xfrm>
            <a:off x="-2846492" y="-525849"/>
            <a:ext cx="9436608" cy="11704320"/>
          </a:xfrm>
          <a:prstGeom prst="ellipse">
            <a:avLst/>
          </a:prstGeom>
          <a:solidFill>
            <a:srgbClr val="FFE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8B9213A-C2CD-8B4F-A232-98A81A98B7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6991488"/>
            <a:ext cx="2042160" cy="1035462"/>
          </a:xfrm>
          <a:prstGeom prst="rect">
            <a:avLst/>
          </a:prstGeom>
        </p:spPr>
      </p:pic>
      <p:sp>
        <p:nvSpPr>
          <p:cNvPr id="6" name="TextBox 5">
            <a:extLst>
              <a:ext uri="{FF2B5EF4-FFF2-40B4-BE49-F238E27FC236}">
                <a16:creationId xmlns:a16="http://schemas.microsoft.com/office/drawing/2014/main" id="{A1A64251-42ED-7041-9A20-779004BE7EA5}"/>
              </a:ext>
            </a:extLst>
          </p:cNvPr>
          <p:cNvSpPr txBox="1"/>
          <p:nvPr/>
        </p:nvSpPr>
        <p:spPr>
          <a:xfrm>
            <a:off x="2856399" y="7278387"/>
            <a:ext cx="3282696" cy="461665"/>
          </a:xfrm>
          <a:prstGeom prst="rect">
            <a:avLst/>
          </a:prstGeom>
          <a:noFill/>
        </p:spPr>
        <p:txBody>
          <a:bodyPr wrap="square" rtlCol="0">
            <a:spAutoFit/>
          </a:bodyPr>
          <a:lstStyle/>
          <a:p>
            <a:r>
              <a:rPr lang="en-US" sz="12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Produced by Department of Tourism </a:t>
            </a:r>
            <a:br>
              <a:rPr lang="en-US" sz="12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br>
            <a:r>
              <a:rPr lang="en-US" sz="12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and Department of Marketing © 2020</a:t>
            </a:r>
          </a:p>
        </p:txBody>
      </p:sp>
      <p:sp>
        <p:nvSpPr>
          <p:cNvPr id="8" name="Rectangle 7">
            <a:extLst>
              <a:ext uri="{FF2B5EF4-FFF2-40B4-BE49-F238E27FC236}">
                <a16:creationId xmlns:a16="http://schemas.microsoft.com/office/drawing/2014/main" id="{8DEED2FF-F2D1-8649-A0F8-610DCD3F88CF}"/>
              </a:ext>
            </a:extLst>
          </p:cNvPr>
          <p:cNvSpPr/>
          <p:nvPr/>
        </p:nvSpPr>
        <p:spPr>
          <a:xfrm>
            <a:off x="-18969" y="8595360"/>
            <a:ext cx="6876969" cy="1310640"/>
          </a:xfrm>
          <a:prstGeom prst="rect">
            <a:avLst/>
          </a:prstGeom>
          <a:solidFill>
            <a:srgbClr val="D5040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2704243-A516-0645-86F9-817C2ADEF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523" y="8911769"/>
            <a:ext cx="2703348" cy="677821"/>
          </a:xfrm>
          <a:prstGeom prst="rect">
            <a:avLst/>
          </a:prstGeom>
        </p:spPr>
      </p:pic>
      <p:sp>
        <p:nvSpPr>
          <p:cNvPr id="10" name="Rectangle 9">
            <a:extLst>
              <a:ext uri="{FF2B5EF4-FFF2-40B4-BE49-F238E27FC236}">
                <a16:creationId xmlns:a16="http://schemas.microsoft.com/office/drawing/2014/main" id="{D7EF1AD0-C5F4-BE42-962A-D88C124E9C02}"/>
              </a:ext>
            </a:extLst>
          </p:cNvPr>
          <p:cNvSpPr/>
          <p:nvPr/>
        </p:nvSpPr>
        <p:spPr>
          <a:xfrm>
            <a:off x="548640" y="879630"/>
            <a:ext cx="5163312" cy="36472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2400" b="1"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Discover more</a:t>
            </a:r>
          </a:p>
        </p:txBody>
      </p:sp>
      <p:sp>
        <p:nvSpPr>
          <p:cNvPr id="11" name="Rectangle 10">
            <a:extLst>
              <a:ext uri="{FF2B5EF4-FFF2-40B4-BE49-F238E27FC236}">
                <a16:creationId xmlns:a16="http://schemas.microsoft.com/office/drawing/2014/main" id="{7E714965-EB92-DB41-85AF-CC416238300A}"/>
              </a:ext>
            </a:extLst>
          </p:cNvPr>
          <p:cNvSpPr/>
          <p:nvPr/>
        </p:nvSpPr>
        <p:spPr>
          <a:xfrm>
            <a:off x="548640" y="1452382"/>
            <a:ext cx="5163312" cy="117424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Wingdings" pitchFamily="2" charset="2"/>
              <a:buChar char="ü"/>
            </a:pPr>
            <a:r>
              <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Videos</a:t>
            </a:r>
          </a:p>
          <a:p>
            <a:pPr marL="285750" indent="-285750">
              <a:buFont typeface="Wingdings" pitchFamily="2" charset="2"/>
              <a:buChar char="ü"/>
            </a:pPr>
            <a:r>
              <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Quizzes</a:t>
            </a:r>
          </a:p>
          <a:p>
            <a:pPr marL="285750" indent="-285750">
              <a:buFont typeface="Wingdings" pitchFamily="2" charset="2"/>
              <a:buChar char="ü"/>
            </a:pPr>
            <a:r>
              <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Guides</a:t>
            </a:r>
          </a:p>
          <a:p>
            <a:pPr marL="285750" indent="-285750">
              <a:buFont typeface="Wingdings" pitchFamily="2" charset="2"/>
              <a:buChar char="ü"/>
            </a:pPr>
            <a:endPar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1600" dirty="0" err="1">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www.CultureReady.co.nz</a:t>
            </a:r>
            <a:endPar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4" name="Rectangle 13">
            <a:extLst>
              <a:ext uri="{FF2B5EF4-FFF2-40B4-BE49-F238E27FC236}">
                <a16:creationId xmlns:a16="http://schemas.microsoft.com/office/drawing/2014/main" id="{A9B96519-90A2-FD49-8089-E0F6D5268E27}"/>
              </a:ext>
            </a:extLst>
          </p:cNvPr>
          <p:cNvSpPr/>
          <p:nvPr/>
        </p:nvSpPr>
        <p:spPr>
          <a:xfrm>
            <a:off x="3531092" y="8714232"/>
            <a:ext cx="3236976" cy="108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2BF23A8-8151-514C-97CF-EDE18F4342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7363" y="8806707"/>
            <a:ext cx="877693" cy="896773"/>
          </a:xfrm>
          <a:prstGeom prst="rect">
            <a:avLst/>
          </a:prstGeom>
          <a:ln w="63500">
            <a:noFill/>
          </a:ln>
        </p:spPr>
      </p:pic>
      <p:pic>
        <p:nvPicPr>
          <p:cNvPr id="18" name="Picture 17">
            <a:extLst>
              <a:ext uri="{FF2B5EF4-FFF2-40B4-BE49-F238E27FC236}">
                <a16:creationId xmlns:a16="http://schemas.microsoft.com/office/drawing/2014/main" id="{F6B6B1E0-9FE0-8B42-958D-D1388F535D6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6669" y="8802254"/>
            <a:ext cx="875247" cy="939862"/>
          </a:xfrm>
          <a:prstGeom prst="rect">
            <a:avLst/>
          </a:prstGeom>
          <a:solidFill>
            <a:schemeClr val="bg1"/>
          </a:solidFill>
          <a:ln w="63500">
            <a:noFill/>
          </a:ln>
        </p:spPr>
      </p:pic>
      <p:pic>
        <p:nvPicPr>
          <p:cNvPr id="19" name="Picture 18">
            <a:extLst>
              <a:ext uri="{FF2B5EF4-FFF2-40B4-BE49-F238E27FC236}">
                <a16:creationId xmlns:a16="http://schemas.microsoft.com/office/drawing/2014/main" id="{C48682A4-6404-7641-8194-2E81A40BAA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19801" y="8802254"/>
            <a:ext cx="881885" cy="901057"/>
          </a:xfrm>
          <a:prstGeom prst="rect">
            <a:avLst/>
          </a:prstGeom>
          <a:ln w="63500">
            <a:noFill/>
          </a:ln>
        </p:spPr>
      </p:pic>
    </p:spTree>
    <p:extLst>
      <p:ext uri="{BB962C8B-B14F-4D97-AF65-F5344CB8AC3E}">
        <p14:creationId xmlns:p14="http://schemas.microsoft.com/office/powerpoint/2010/main" val="16051190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6158</TotalTime>
  <Words>729</Words>
  <Application>Microsoft Office PowerPoint</Application>
  <PresentationFormat>A4 Paper (210x297 mm)</PresentationFormat>
  <Paragraphs>62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Helvetica Neue</vt:lpstr>
      <vt:lpstr>Times New Roman</vt:lpstr>
      <vt:lpstr>Wingdings</vt:lpstr>
      <vt:lpstr>Office Theme</vt:lpstr>
      <vt:lpstr>PowerPoint Presentation</vt:lpstr>
      <vt:lpstr>Highlights  ♦    Importance of effective communication  ♦    Using simple key phrases in visitors’ local language ♦    Website in different languages ♦    Tour resources in visitors’ language ♦    Customising  payment system to suit customer needs ♦    Adapting the product and service to suit the market</vt:lpstr>
      <vt:lpstr>PowerPoint Presentation</vt:lpstr>
      <vt:lpstr>PowerPoint Presentation</vt:lpstr>
      <vt:lpstr>PowerPoint Presentation</vt:lpstr>
    </vt:vector>
  </TitlesOfParts>
  <Company>Otago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Anne</dc:creator>
  <cp:lastModifiedBy>Ismail Shaheer</cp:lastModifiedBy>
  <cp:revision>160</cp:revision>
  <cp:lastPrinted>2020-08-16T22:26:13Z</cp:lastPrinted>
  <dcterms:created xsi:type="dcterms:W3CDTF">2019-03-05T20:59:38Z</dcterms:created>
  <dcterms:modified xsi:type="dcterms:W3CDTF">2020-08-21T00:51:15Z</dcterms:modified>
</cp:coreProperties>
</file>