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352" r:id="rId2"/>
    <p:sldId id="353" r:id="rId3"/>
    <p:sldId id="354" r:id="rId4"/>
    <p:sldId id="431"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initials="C" lastIdx="2" clrIdx="0">
    <p:extLst>
      <p:ext uri="{19B8F6BF-5375-455C-9EA6-DF929625EA0E}">
        <p15:presenceInfo xmlns:p15="http://schemas.microsoft.com/office/powerpoint/2012/main" userId="Craig" providerId="None"/>
      </p:ext>
    </p:extLst>
  </p:cmAuthor>
  <p:cmAuthor id="2" name="Neil Carr" initials="NC" lastIdx="3" clrIdx="1">
    <p:extLst>
      <p:ext uri="{19B8F6BF-5375-455C-9EA6-DF929625EA0E}">
        <p15:presenceInfo xmlns:p15="http://schemas.microsoft.com/office/powerpoint/2012/main" userId="S-1-5-21-1931093339-465527641-56781596-79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7171"/>
    <a:srgbClr val="0000FF"/>
    <a:srgbClr val="194697"/>
    <a:srgbClr val="0070C0"/>
    <a:srgbClr val="BE51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98" autoAdjust="0"/>
    <p:restoredTop sz="94660"/>
  </p:normalViewPr>
  <p:slideViewPr>
    <p:cSldViewPr snapToGrid="0">
      <p:cViewPr varScale="1">
        <p:scale>
          <a:sx n="80" d="100"/>
          <a:sy n="80" d="100"/>
        </p:scale>
        <p:origin x="322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91317F-1F50-4844-9BFD-B710702C0E72}" type="datetimeFigureOut">
              <a:rPr lang="en-NZ" smtClean="0"/>
              <a:t>21/08/2020</a:t>
            </a:fld>
            <a:endParaRPr lang="en-NZ"/>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9CF9B9-E790-4B15-A4B7-6833A7F280E0}" type="slidenum">
              <a:rPr lang="en-NZ" smtClean="0"/>
              <a:t>‹#›</a:t>
            </a:fld>
            <a:endParaRPr lang="en-NZ"/>
          </a:p>
        </p:txBody>
      </p:sp>
    </p:spTree>
    <p:extLst>
      <p:ext uri="{BB962C8B-B14F-4D97-AF65-F5344CB8AC3E}">
        <p14:creationId xmlns:p14="http://schemas.microsoft.com/office/powerpoint/2010/main" val="365100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E45FD6-CE45-454A-8CE2-644ADCCF18B1}"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23619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9B997-85FB-4F30-9681-DD5987BAD4CB}"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171219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29784-2CA3-494D-A611-1F530BC84195}"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410316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63289-3B11-43CE-B0C5-6BCCC7B77119}"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55866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DC4C3-17FE-475D-82B0-9962CF36F557}" type="datetime1">
              <a:rPr lang="en-NZ" smtClean="0"/>
              <a:t>21/08/2020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407300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8229F-7E37-4203-9F8D-7F1A277A4C94}"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3034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CE98A-E176-473B-84AC-E31F3B263B73}" type="datetime1">
              <a:rPr lang="en-NZ" smtClean="0"/>
              <a:t>21/08/2020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844393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FE6B8F-D555-4F95-9E5D-B22070BC1D5C}" type="datetime1">
              <a:rPr lang="en-NZ" smtClean="0"/>
              <a:t>21/08/2020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08084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79F25-1AEE-41CA-854F-B3C029A6A68D}" type="datetime1">
              <a:rPr lang="en-NZ" smtClean="0"/>
              <a:t>21/08/2020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2238265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9CFC273-14EA-4DFD-835E-9C2CE87A47DF}"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87603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8CAC8CA8-089C-42AF-9474-E1FDE5076CD1}" type="datetime1">
              <a:rPr lang="en-NZ" smtClean="0"/>
              <a:t>21/08/2020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945C15E-67F0-4C18-987A-8EE0B3A88A18}" type="slidenum">
              <a:rPr lang="en-NZ" smtClean="0"/>
              <a:t>‹#›</a:t>
            </a:fld>
            <a:endParaRPr lang="en-NZ"/>
          </a:p>
        </p:txBody>
      </p:sp>
    </p:spTree>
    <p:extLst>
      <p:ext uri="{BB962C8B-B14F-4D97-AF65-F5344CB8AC3E}">
        <p14:creationId xmlns:p14="http://schemas.microsoft.com/office/powerpoint/2010/main" val="364956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80B3ED-F156-461E-B15C-C4969CE0DF02}" type="datetime1">
              <a:rPr lang="en-NZ" smtClean="0"/>
              <a:t>21/08/2020</a:t>
            </a:fld>
            <a:endParaRPr lang="en-NZ"/>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945C15E-67F0-4C18-987A-8EE0B3A88A18}" type="slidenum">
              <a:rPr lang="en-NZ" smtClean="0"/>
              <a:t>‹#›</a:t>
            </a:fld>
            <a:endParaRPr lang="en-NZ"/>
          </a:p>
        </p:txBody>
      </p:sp>
    </p:spTree>
    <p:extLst>
      <p:ext uri="{BB962C8B-B14F-4D97-AF65-F5344CB8AC3E}">
        <p14:creationId xmlns:p14="http://schemas.microsoft.com/office/powerpoint/2010/main" val="899012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a:extLst>
              <a:ext uri="{FF2B5EF4-FFF2-40B4-BE49-F238E27FC236}">
                <a16:creationId xmlns:a16="http://schemas.microsoft.com/office/drawing/2014/main" id="{4AA8CBD1-D611-DB44-B5CD-15614721D583}"/>
              </a:ext>
            </a:extLst>
          </p:cNvPr>
          <p:cNvSpPr/>
          <p:nvPr/>
        </p:nvSpPr>
        <p:spPr>
          <a:xfrm>
            <a:off x="-2846492" y="-518238"/>
            <a:ext cx="9436608" cy="11704320"/>
          </a:xfrm>
          <a:prstGeom prst="ellipse">
            <a:avLst/>
          </a:prstGeom>
          <a:solidFill>
            <a:srgbClr val="FFE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79153" y="4399546"/>
            <a:ext cx="5974079" cy="1256894"/>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4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Industry Insights</a:t>
            </a:r>
          </a:p>
          <a:p>
            <a:r>
              <a:rPr lang="en-NZ" sz="3200" dirty="0" err="1">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BruceThomasen</a:t>
            </a:r>
            <a:endPar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Redwoods </a:t>
            </a:r>
            <a:r>
              <a:rPr lang="en-NZ" sz="3200" dirty="0" err="1">
                <a:solidFill>
                  <a:srgbClr val="686767"/>
                </a:solidFill>
                <a:latin typeface="Helvetica Neue" panose="02000503000000020004" pitchFamily="2" charset="0"/>
                <a:ea typeface="Helvetica Neue" panose="02000503000000020004" pitchFamily="2" charset="0"/>
                <a:cs typeface="Helvetica Neue" panose="02000503000000020004" pitchFamily="2" charset="0"/>
              </a:rPr>
              <a:t>Treewalk</a:t>
            </a:r>
            <a:endParaRPr lang="en-NZ" sz="32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4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60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Rectangle 1">
            <a:extLst>
              <a:ext uri="{FF2B5EF4-FFF2-40B4-BE49-F238E27FC236}">
                <a16:creationId xmlns:a16="http://schemas.microsoft.com/office/drawing/2014/main" id="{56E6722B-F8DB-5D48-9E73-2C671FFE02A0}"/>
              </a:ext>
            </a:extLst>
          </p:cNvPr>
          <p:cNvSpPr/>
          <p:nvPr/>
        </p:nvSpPr>
        <p:spPr>
          <a:xfrm>
            <a:off x="-18969" y="8595360"/>
            <a:ext cx="6876969" cy="1310640"/>
          </a:xfrm>
          <a:prstGeom prst="rect">
            <a:avLst/>
          </a:prstGeom>
          <a:solidFill>
            <a:srgbClr val="D5040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60FBA00-9974-8A43-985D-5B3EE0ADD2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523" y="8911769"/>
            <a:ext cx="2703348" cy="677821"/>
          </a:xfrm>
          <a:prstGeom prst="rect">
            <a:avLst/>
          </a:prstGeom>
        </p:spPr>
      </p:pic>
      <p:sp>
        <p:nvSpPr>
          <p:cNvPr id="14" name="TextBox 13">
            <a:extLst>
              <a:ext uri="{FF2B5EF4-FFF2-40B4-BE49-F238E27FC236}">
                <a16:creationId xmlns:a16="http://schemas.microsoft.com/office/drawing/2014/main" id="{B5C6EECE-8002-554C-8424-25AA5CFA5AEF}"/>
              </a:ext>
            </a:extLst>
          </p:cNvPr>
          <p:cNvSpPr txBox="1"/>
          <p:nvPr/>
        </p:nvSpPr>
        <p:spPr>
          <a:xfrm>
            <a:off x="616037" y="4805917"/>
            <a:ext cx="4400924" cy="954107"/>
          </a:xfrm>
          <a:prstGeom prst="rect">
            <a:avLst/>
          </a:prstGeom>
          <a:noFill/>
        </p:spPr>
        <p:txBody>
          <a:bodyPr wrap="square" rtlCol="0">
            <a:spAutoFit/>
          </a:bodyPr>
          <a:lstStyle/>
          <a:p>
            <a:endParaRPr lang="en-NZ" sz="2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a:p>
            <a:endParaRPr lang="en-NZ" sz="2800" dirty="0">
              <a:solidFill>
                <a:srgbClr val="686767"/>
              </a:solidFill>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0037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lnSpc>
                <a:spcPct val="100000"/>
              </a:lnSpc>
              <a:buNone/>
            </a:pPr>
            <a:r>
              <a:rPr lang="en-NZ" sz="1400" dirty="0">
                <a:solidFill>
                  <a:schemeClr val="bg1">
                    <a:lumMod val="50000"/>
                  </a:schemeClr>
                </a:solidFill>
                <a:latin typeface="Helvetica Neue"/>
              </a:rPr>
              <a:t>My name is Bruce Thomason. I'm the Co-founder and Managing Director of Redwoods </a:t>
            </a:r>
            <a:r>
              <a:rPr lang="en-NZ" sz="1400" dirty="0" err="1">
                <a:solidFill>
                  <a:schemeClr val="bg1">
                    <a:lumMod val="50000"/>
                  </a:schemeClr>
                </a:solidFill>
                <a:latin typeface="Helvetica Neue"/>
              </a:rPr>
              <a:t>Treewalk</a:t>
            </a: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We're only a small business, we started out from zero when we first opened. Domestic market for us with 70% of the business, 30% international.</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Three years down that's now just about flipped to 60-65 percent international and 35 percent domestic.</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So it doesn't mean domestic's slowed for us, it means that we've picked up market share with international. </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South East Asia is an important market, particularly Singapore. </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China is a very good market for us in the FIT, not so much with their group business. </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And of course Latin Americas is just coming on. And so we're doing our best to target those up-and-coming markets so that we get our fair share of them. </a:t>
            </a:r>
          </a:p>
          <a:p>
            <a:pPr marL="0" indent="0" algn="just">
              <a:lnSpc>
                <a:spcPct val="100000"/>
              </a:lnSpc>
              <a:buNone/>
            </a:pPr>
            <a:r>
              <a:rPr lang="en-NZ" sz="1400" dirty="0">
                <a:solidFill>
                  <a:schemeClr val="bg1">
                    <a:lumMod val="50000"/>
                  </a:schemeClr>
                </a:solidFill>
                <a:latin typeface="Helvetica Neue"/>
              </a:rPr>
              <a:t> </a:t>
            </a:r>
          </a:p>
          <a:p>
            <a:pPr marL="0" indent="0" algn="just">
              <a:lnSpc>
                <a:spcPct val="100000"/>
              </a:lnSpc>
              <a:buNone/>
            </a:pPr>
            <a:r>
              <a:rPr lang="en-NZ" sz="1400" dirty="0">
                <a:solidFill>
                  <a:schemeClr val="bg1">
                    <a:lumMod val="50000"/>
                  </a:schemeClr>
                </a:solidFill>
                <a:latin typeface="Helvetica Neue"/>
              </a:rPr>
              <a:t>Part of our walkers information board, it's using resources of either a hard print, iPad, or we're just launching and working with a local company that has translated all of our storyboards on the walk. </a:t>
            </a:r>
          </a:p>
          <a:p>
            <a:pPr marL="0" indent="0" algn="just">
              <a:buNone/>
            </a:pPr>
            <a:r>
              <a:rPr lang="en-NZ" sz="1400" dirty="0">
                <a:solidFill>
                  <a:schemeClr val="bg1">
                    <a:lumMod val="50000"/>
                  </a:schemeClr>
                </a:solidFill>
                <a:latin typeface="Helvetica Neue"/>
              </a:rPr>
              <a:t> </a:t>
            </a:r>
          </a:p>
        </p:txBody>
      </p:sp>
      <p:sp>
        <p:nvSpPr>
          <p:cNvPr id="4" name="Title 3">
            <a:extLst>
              <a:ext uri="{FF2B5EF4-FFF2-40B4-BE49-F238E27FC236}">
                <a16:creationId xmlns:a16="http://schemas.microsoft.com/office/drawing/2014/main" id="{5ECBF631-BD84-A44C-A684-3EBB244148F8}"/>
              </a:ext>
            </a:extLst>
          </p:cNvPr>
          <p:cNvSpPr>
            <a:spLocks noGrp="1"/>
          </p:cNvSpPr>
          <p:nvPr>
            <p:ph type="title"/>
          </p:nvPr>
        </p:nvSpPr>
        <p:spPr>
          <a:prstGeom prst="roundRect">
            <a:avLst/>
          </a:prstGeom>
          <a:solidFill>
            <a:srgbClr val="D50404"/>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NZ" sz="1600" b="1" dirty="0">
                <a:latin typeface="Helvetica Neue" panose="02000503000000020004"/>
              </a:rPr>
              <a:t>Highlights</a:t>
            </a:r>
            <a:br>
              <a:rPr lang="en-NZ" sz="1600" b="1" dirty="0">
                <a:latin typeface="Helvetica Neue" panose="02000503000000020004"/>
              </a:rPr>
            </a:br>
            <a:r>
              <a:rPr lang="en-NZ" sz="1600" dirty="0">
                <a:latin typeface="Helvetica Neue"/>
              </a:rPr>
              <a:t/>
            </a:r>
            <a:br>
              <a:rPr lang="en-NZ" sz="1600" dirty="0">
                <a:latin typeface="Helvetica Neue"/>
              </a:rPr>
            </a:br>
            <a:r>
              <a:rPr lang="en-NZ" sz="1600" dirty="0">
                <a:latin typeface="Helvetica Neue" panose="02000503000000020004"/>
                <a:cs typeface="Times New Roman" panose="02020603050405020304" pitchFamily="18" charset="0"/>
              </a:rPr>
              <a:t>♦   </a:t>
            </a:r>
            <a:r>
              <a:rPr lang="en-NZ" sz="1600" dirty="0">
                <a:latin typeface="Helvetica Neue"/>
              </a:rPr>
              <a:t>Understanding the market trends</a:t>
            </a:r>
            <a:br>
              <a:rPr lang="en-NZ" sz="1600" dirty="0">
                <a:latin typeface="Helvetica Neue"/>
              </a:rPr>
            </a:br>
            <a:r>
              <a:rPr lang="en-NZ" sz="1600" dirty="0">
                <a:latin typeface="Helvetica Neue" panose="02000503000000020004"/>
                <a:cs typeface="Times New Roman" panose="02020603050405020304" pitchFamily="18" charset="0"/>
              </a:rPr>
              <a:t>♦    </a:t>
            </a:r>
            <a:r>
              <a:rPr lang="en-NZ" sz="1600" dirty="0">
                <a:latin typeface="Helvetica Neue"/>
              </a:rPr>
              <a:t>Making it easy for visitors to enjoy the experience</a:t>
            </a:r>
            <a:br>
              <a:rPr lang="en-NZ" sz="1600" dirty="0">
                <a:latin typeface="Helvetica Neue"/>
              </a:rPr>
            </a:br>
            <a:r>
              <a:rPr lang="en-NZ" sz="1600" dirty="0">
                <a:latin typeface="Helvetica Neue" panose="02000503000000020004"/>
                <a:cs typeface="Times New Roman" panose="02020603050405020304" pitchFamily="18" charset="0"/>
              </a:rPr>
              <a:t>♦    </a:t>
            </a:r>
            <a:r>
              <a:rPr lang="en-NZ" sz="1600" dirty="0">
                <a:latin typeface="Helvetica Neue"/>
              </a:rPr>
              <a:t>Adapting new technology to enhance visitor experience</a:t>
            </a:r>
            <a:br>
              <a:rPr lang="en-NZ" sz="1600" dirty="0">
                <a:latin typeface="Helvetica Neue"/>
              </a:rPr>
            </a:br>
            <a:r>
              <a:rPr lang="en-NZ" sz="1600" dirty="0">
                <a:latin typeface="Helvetica Neue" panose="02000503000000020004"/>
                <a:cs typeface="Times New Roman" panose="02020603050405020304" pitchFamily="18" charset="0"/>
              </a:rPr>
              <a:t>♦    </a:t>
            </a:r>
            <a:r>
              <a:rPr lang="en-NZ" sz="1600" dirty="0">
                <a:latin typeface="Helvetica Neue"/>
              </a:rPr>
              <a:t>Importance of visitor language in communication</a:t>
            </a:r>
          </a:p>
        </p:txBody>
      </p:sp>
    </p:spTree>
    <p:extLst>
      <p:ext uri="{BB962C8B-B14F-4D97-AF65-F5344CB8AC3E}">
        <p14:creationId xmlns:p14="http://schemas.microsoft.com/office/powerpoint/2010/main" val="63223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565484"/>
            <a:ext cx="5915025" cy="8356796"/>
          </a:xfrm>
        </p:spPr>
        <p:txBody>
          <a:bodyPr>
            <a:noAutofit/>
          </a:bodyPr>
          <a:lstStyle/>
          <a:p>
            <a:pPr marL="0" indent="0" algn="just">
              <a:lnSpc>
                <a:spcPct val="100000"/>
              </a:lnSpc>
              <a:buNone/>
            </a:pPr>
            <a:r>
              <a:rPr lang="en-NZ" sz="1600" dirty="0">
                <a:solidFill>
                  <a:schemeClr val="bg1">
                    <a:lumMod val="50000"/>
                  </a:schemeClr>
                </a:solidFill>
                <a:latin typeface="Helvetica Neue" panose="02000503000000020004"/>
              </a:rPr>
              <a:t>And through a simple QR code scan those visitors can interpret our English signage into their language instantly with their phone.</a:t>
            </a:r>
          </a:p>
          <a:p>
            <a:pPr marL="0" indent="0" algn="just">
              <a:lnSpc>
                <a:spcPct val="100000"/>
              </a:lnSpc>
              <a:buNone/>
            </a:pPr>
            <a:r>
              <a:rPr lang="en-NZ" sz="1600" dirty="0">
                <a:solidFill>
                  <a:schemeClr val="bg1">
                    <a:lumMod val="50000"/>
                  </a:schemeClr>
                </a:solidFill>
                <a:latin typeface="Helvetica Neue" panose="02000503000000020004"/>
              </a:rPr>
              <a:t>   </a:t>
            </a:r>
          </a:p>
          <a:p>
            <a:pPr marL="0" indent="0" algn="just">
              <a:lnSpc>
                <a:spcPct val="100000"/>
              </a:lnSpc>
              <a:buNone/>
            </a:pPr>
            <a:r>
              <a:rPr lang="en-NZ" sz="1600" dirty="0">
                <a:solidFill>
                  <a:schemeClr val="bg1">
                    <a:lumMod val="50000"/>
                  </a:schemeClr>
                </a:solidFill>
                <a:latin typeface="Helvetica Neue" panose="02000503000000020004"/>
              </a:rPr>
              <a:t>And it's the relevant information board because the QR code is unique they can download that App on the phone at our entrance.</a:t>
            </a:r>
          </a:p>
          <a:p>
            <a:pPr marL="0" indent="0" algn="just">
              <a:lnSpc>
                <a:spcPct val="100000"/>
              </a:lnSpc>
              <a:buNone/>
            </a:pPr>
            <a:r>
              <a:rPr lang="en-NZ" sz="1600" dirty="0">
                <a:solidFill>
                  <a:schemeClr val="bg1">
                    <a:lumMod val="50000"/>
                  </a:schemeClr>
                </a:solidFill>
                <a:latin typeface="Helvetica Neue" panose="02000503000000020004"/>
              </a:rPr>
              <a:t> </a:t>
            </a:r>
          </a:p>
          <a:p>
            <a:pPr marL="0" indent="0" algn="just">
              <a:lnSpc>
                <a:spcPct val="100000"/>
              </a:lnSpc>
              <a:buNone/>
            </a:pPr>
            <a:r>
              <a:rPr lang="en-NZ" sz="1600" dirty="0">
                <a:solidFill>
                  <a:schemeClr val="bg1">
                    <a:lumMod val="50000"/>
                  </a:schemeClr>
                </a:solidFill>
                <a:latin typeface="Helvetica Neue" panose="02000503000000020004"/>
              </a:rPr>
              <a:t>And that's a great thing with having software and Apps now, you're not stuck with a print that maybe is out-of-date. </a:t>
            </a:r>
          </a:p>
          <a:p>
            <a:pPr marL="0" indent="0" algn="just">
              <a:lnSpc>
                <a:spcPct val="100000"/>
              </a:lnSpc>
              <a:buNone/>
            </a:pPr>
            <a:r>
              <a:rPr lang="en-NZ" sz="1600" dirty="0">
                <a:solidFill>
                  <a:schemeClr val="bg1">
                    <a:lumMod val="50000"/>
                  </a:schemeClr>
                </a:solidFill>
                <a:latin typeface="Helvetica Neue" panose="02000503000000020004"/>
              </a:rPr>
              <a:t> </a:t>
            </a:r>
          </a:p>
          <a:p>
            <a:pPr marL="0" indent="0" algn="just">
              <a:lnSpc>
                <a:spcPct val="100000"/>
              </a:lnSpc>
              <a:buNone/>
            </a:pPr>
            <a:r>
              <a:rPr lang="en-NZ" sz="1600" dirty="0">
                <a:solidFill>
                  <a:schemeClr val="bg1">
                    <a:lumMod val="50000"/>
                  </a:schemeClr>
                </a:solidFill>
                <a:latin typeface="Helvetica Neue" panose="02000503000000020004"/>
              </a:rPr>
              <a:t>That if your stories do change, because businesses are fluid you need to be flexible, and the technology that you have to be able to give your story in their language you know can change by the tap of a keyboard and pressing enter. So, that's a great asset.</a:t>
            </a:r>
          </a:p>
          <a:p>
            <a:pPr marL="0" indent="0" algn="just">
              <a:lnSpc>
                <a:spcPct val="100000"/>
              </a:lnSpc>
              <a:buNone/>
            </a:pPr>
            <a:r>
              <a:rPr lang="en-NZ" sz="1600" dirty="0">
                <a:solidFill>
                  <a:schemeClr val="bg1">
                    <a:lumMod val="50000"/>
                  </a:schemeClr>
                </a:solidFill>
                <a:latin typeface="Helvetica Neue" panose="02000503000000020004"/>
              </a:rPr>
              <a:t> </a:t>
            </a:r>
          </a:p>
          <a:p>
            <a:pPr marL="0" indent="0" algn="just">
              <a:lnSpc>
                <a:spcPct val="100000"/>
              </a:lnSpc>
              <a:buNone/>
            </a:pPr>
            <a:r>
              <a:rPr lang="en-NZ" sz="1600" dirty="0">
                <a:solidFill>
                  <a:schemeClr val="bg1">
                    <a:lumMod val="50000"/>
                  </a:schemeClr>
                </a:solidFill>
                <a:latin typeface="Helvetica Neue" panose="02000503000000020004"/>
              </a:rPr>
              <a:t>If you've only hosted let's say ten people from Latin America this year and you want to get a thousand percent increase. You need to be able to target them in their language. </a:t>
            </a:r>
          </a:p>
          <a:p>
            <a:pPr marL="0" indent="0" algn="just">
              <a:lnSpc>
                <a:spcPct val="100000"/>
              </a:lnSpc>
              <a:buNone/>
            </a:pPr>
            <a:r>
              <a:rPr lang="en-NZ" sz="1600" dirty="0">
                <a:solidFill>
                  <a:schemeClr val="bg1">
                    <a:lumMod val="50000"/>
                  </a:schemeClr>
                </a:solidFill>
                <a:latin typeface="Helvetica Neue" panose="02000503000000020004"/>
              </a:rPr>
              <a:t> </a:t>
            </a:r>
          </a:p>
          <a:p>
            <a:pPr marL="0" indent="0" algn="just">
              <a:lnSpc>
                <a:spcPct val="100000"/>
              </a:lnSpc>
              <a:buNone/>
            </a:pPr>
            <a:r>
              <a:rPr lang="en-NZ" sz="1600" dirty="0">
                <a:solidFill>
                  <a:schemeClr val="bg1">
                    <a:lumMod val="50000"/>
                  </a:schemeClr>
                </a:solidFill>
                <a:latin typeface="Helvetica Neue" panose="02000503000000020004"/>
              </a:rPr>
              <a:t>So, you need to see it as an investment in terms of if I'm targeting Chinese, Latin American or Spanish-speaking markets you need to have their information in their language or you're not going to get them.</a:t>
            </a:r>
          </a:p>
          <a:p>
            <a:pPr marL="0" indent="0" algn="just">
              <a:lnSpc>
                <a:spcPct val="100000"/>
              </a:lnSpc>
              <a:buNone/>
            </a:pPr>
            <a:r>
              <a:rPr lang="en-NZ" sz="1600" dirty="0">
                <a:solidFill>
                  <a:schemeClr val="bg1">
                    <a:lumMod val="50000"/>
                  </a:schemeClr>
                </a:solidFill>
                <a:latin typeface="Helvetica Neue" panose="02000503000000020004"/>
              </a:rPr>
              <a:t> </a:t>
            </a:r>
          </a:p>
          <a:p>
            <a:pPr marL="0" indent="0" algn="just">
              <a:lnSpc>
                <a:spcPct val="100000"/>
              </a:lnSpc>
              <a:buNone/>
            </a:pPr>
            <a:r>
              <a:rPr lang="en-NZ" sz="1600" dirty="0">
                <a:solidFill>
                  <a:schemeClr val="bg1">
                    <a:lumMod val="50000"/>
                  </a:schemeClr>
                </a:solidFill>
                <a:latin typeface="Helvetica Neue" panose="02000503000000020004"/>
              </a:rPr>
              <a:t>And, you know all I can recommend is that if you go offshore and you couldn't read the right sign of which exit do I take or where do I line up or what is the price because you just don't understand it, then that's the same feeling you're giving your guests if you don't try to overcome those hurdles.</a:t>
            </a:r>
          </a:p>
          <a:p>
            <a:pPr marL="0" indent="0" algn="just">
              <a:lnSpc>
                <a:spcPct val="100000"/>
              </a:lnSpc>
              <a:buNone/>
            </a:pPr>
            <a:endParaRPr lang="en-NZ" sz="1600" dirty="0">
              <a:solidFill>
                <a:schemeClr val="bg1">
                  <a:lumMod val="50000"/>
                </a:schemeClr>
              </a:solidFill>
              <a:latin typeface="Helvetica Neue" panose="02000503000000020004"/>
            </a:endParaRPr>
          </a:p>
        </p:txBody>
      </p:sp>
    </p:spTree>
    <p:extLst>
      <p:ext uri="{BB962C8B-B14F-4D97-AF65-F5344CB8AC3E}">
        <p14:creationId xmlns:p14="http://schemas.microsoft.com/office/powerpoint/2010/main" val="183781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879B6F79-8933-5A43-B6B0-C682ED9CBCAF}"/>
              </a:ext>
            </a:extLst>
          </p:cNvPr>
          <p:cNvSpPr/>
          <p:nvPr/>
        </p:nvSpPr>
        <p:spPr>
          <a:xfrm>
            <a:off x="-2846492" y="-525849"/>
            <a:ext cx="9436608" cy="11704320"/>
          </a:xfrm>
          <a:prstGeom prst="ellipse">
            <a:avLst/>
          </a:prstGeom>
          <a:solidFill>
            <a:srgbClr val="FFE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8B9213A-C2CD-8B4F-A232-98A81A98B7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6991488"/>
            <a:ext cx="2042160" cy="1035462"/>
          </a:xfrm>
          <a:prstGeom prst="rect">
            <a:avLst/>
          </a:prstGeom>
        </p:spPr>
      </p:pic>
      <p:sp>
        <p:nvSpPr>
          <p:cNvPr id="6" name="TextBox 5">
            <a:extLst>
              <a:ext uri="{FF2B5EF4-FFF2-40B4-BE49-F238E27FC236}">
                <a16:creationId xmlns:a16="http://schemas.microsoft.com/office/drawing/2014/main" id="{A1A64251-42ED-7041-9A20-779004BE7EA5}"/>
              </a:ext>
            </a:extLst>
          </p:cNvPr>
          <p:cNvSpPr txBox="1"/>
          <p:nvPr/>
        </p:nvSpPr>
        <p:spPr>
          <a:xfrm>
            <a:off x="2856399" y="7278387"/>
            <a:ext cx="3282696" cy="461665"/>
          </a:xfrm>
          <a:prstGeom prst="rect">
            <a:avLst/>
          </a:prstGeom>
          <a:noFill/>
        </p:spPr>
        <p:txBody>
          <a:bodyPr wrap="square" rtlCol="0">
            <a:spAutoFit/>
          </a:bodyPr>
          <a:lstStyle/>
          <a:p>
            <a: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Produced by Department of Tourism </a:t>
            </a:r>
            <a:b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br>
            <a:r>
              <a:rPr lang="en-US" sz="12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and Department of Marketing © 2020</a:t>
            </a:r>
          </a:p>
        </p:txBody>
      </p:sp>
      <p:sp>
        <p:nvSpPr>
          <p:cNvPr id="8" name="Rectangle 7">
            <a:extLst>
              <a:ext uri="{FF2B5EF4-FFF2-40B4-BE49-F238E27FC236}">
                <a16:creationId xmlns:a16="http://schemas.microsoft.com/office/drawing/2014/main" id="{8DEED2FF-F2D1-8649-A0F8-610DCD3F88CF}"/>
              </a:ext>
            </a:extLst>
          </p:cNvPr>
          <p:cNvSpPr/>
          <p:nvPr/>
        </p:nvSpPr>
        <p:spPr>
          <a:xfrm>
            <a:off x="-18969" y="8595360"/>
            <a:ext cx="6876969" cy="1310640"/>
          </a:xfrm>
          <a:prstGeom prst="rect">
            <a:avLst/>
          </a:prstGeom>
          <a:solidFill>
            <a:srgbClr val="D5040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2704243-A516-0645-86F9-817C2ADEF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523" y="8911769"/>
            <a:ext cx="2703348" cy="677821"/>
          </a:xfrm>
          <a:prstGeom prst="rect">
            <a:avLst/>
          </a:prstGeom>
        </p:spPr>
      </p:pic>
      <p:sp>
        <p:nvSpPr>
          <p:cNvPr id="10" name="Rectangle 9">
            <a:extLst>
              <a:ext uri="{FF2B5EF4-FFF2-40B4-BE49-F238E27FC236}">
                <a16:creationId xmlns:a16="http://schemas.microsoft.com/office/drawing/2014/main" id="{D7EF1AD0-C5F4-BE42-962A-D88C124E9C02}"/>
              </a:ext>
            </a:extLst>
          </p:cNvPr>
          <p:cNvSpPr/>
          <p:nvPr/>
        </p:nvSpPr>
        <p:spPr>
          <a:xfrm>
            <a:off x="548640" y="879630"/>
            <a:ext cx="5163312" cy="36472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2400" b="1"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Discover more</a:t>
            </a:r>
          </a:p>
        </p:txBody>
      </p:sp>
      <p:sp>
        <p:nvSpPr>
          <p:cNvPr id="11" name="Rectangle 10">
            <a:extLst>
              <a:ext uri="{FF2B5EF4-FFF2-40B4-BE49-F238E27FC236}">
                <a16:creationId xmlns:a16="http://schemas.microsoft.com/office/drawing/2014/main" id="{7E714965-EB92-DB41-85AF-CC416238300A}"/>
              </a:ext>
            </a:extLst>
          </p:cNvPr>
          <p:cNvSpPr/>
          <p:nvPr/>
        </p:nvSpPr>
        <p:spPr>
          <a:xfrm>
            <a:off x="548640" y="1452382"/>
            <a:ext cx="5163312" cy="117424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Videos</a:t>
            </a:r>
          </a:p>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Quizzes</a:t>
            </a:r>
          </a:p>
          <a:p>
            <a:pPr marL="285750" indent="-285750">
              <a:buFont typeface="Wingdings" pitchFamily="2" charset="2"/>
              <a:buChar char="ü"/>
            </a:pPr>
            <a:r>
              <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Guides</a:t>
            </a:r>
          </a:p>
          <a:p>
            <a:pPr marL="285750" indent="-285750">
              <a:buFont typeface="Wingdings" pitchFamily="2" charset="2"/>
              <a:buChar char="ü"/>
            </a:pPr>
            <a:endPar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endParaRPr>
          </a:p>
          <a:p>
            <a:r>
              <a:rPr lang="en-NZ" sz="1600" dirty="0" err="1">
                <a:solidFill>
                  <a:srgbClr val="767171"/>
                </a:solidFill>
                <a:latin typeface="Helvetica Neue" panose="02000503000000020004" pitchFamily="2" charset="0"/>
                <a:ea typeface="Helvetica Neue" panose="02000503000000020004" pitchFamily="2" charset="0"/>
                <a:cs typeface="Helvetica Neue" panose="02000503000000020004" pitchFamily="2" charset="0"/>
              </a:rPr>
              <a:t>www.CultureReady.co.nz</a:t>
            </a:r>
            <a:endParaRPr lang="en-NZ" sz="1600" dirty="0">
              <a:solidFill>
                <a:srgbClr val="767171"/>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4" name="Rectangle 13">
            <a:extLst>
              <a:ext uri="{FF2B5EF4-FFF2-40B4-BE49-F238E27FC236}">
                <a16:creationId xmlns:a16="http://schemas.microsoft.com/office/drawing/2014/main" id="{A9B96519-90A2-FD49-8089-E0F6D5268E27}"/>
              </a:ext>
            </a:extLst>
          </p:cNvPr>
          <p:cNvSpPr/>
          <p:nvPr/>
        </p:nvSpPr>
        <p:spPr>
          <a:xfrm>
            <a:off x="3531092" y="8714232"/>
            <a:ext cx="3236976" cy="108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2BF23A8-8151-514C-97CF-EDE18F4342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7363" y="8806707"/>
            <a:ext cx="877693" cy="896773"/>
          </a:xfrm>
          <a:prstGeom prst="rect">
            <a:avLst/>
          </a:prstGeom>
          <a:ln w="63500">
            <a:noFill/>
          </a:ln>
        </p:spPr>
      </p:pic>
      <p:pic>
        <p:nvPicPr>
          <p:cNvPr id="18" name="Picture 17">
            <a:extLst>
              <a:ext uri="{FF2B5EF4-FFF2-40B4-BE49-F238E27FC236}">
                <a16:creationId xmlns:a16="http://schemas.microsoft.com/office/drawing/2014/main" id="{F6B6B1E0-9FE0-8B42-958D-D1388F535D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6669" y="8802254"/>
            <a:ext cx="875247" cy="939862"/>
          </a:xfrm>
          <a:prstGeom prst="rect">
            <a:avLst/>
          </a:prstGeom>
          <a:solidFill>
            <a:schemeClr val="bg1"/>
          </a:solidFill>
          <a:ln w="63500">
            <a:noFill/>
          </a:ln>
        </p:spPr>
      </p:pic>
      <p:pic>
        <p:nvPicPr>
          <p:cNvPr id="19" name="Picture 18">
            <a:extLst>
              <a:ext uri="{FF2B5EF4-FFF2-40B4-BE49-F238E27FC236}">
                <a16:creationId xmlns:a16="http://schemas.microsoft.com/office/drawing/2014/main" id="{C48682A4-6404-7641-8194-2E81A40BAAF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9801" y="8802254"/>
            <a:ext cx="881885" cy="901057"/>
          </a:xfrm>
          <a:prstGeom prst="rect">
            <a:avLst/>
          </a:prstGeom>
          <a:ln w="63500">
            <a:noFill/>
          </a:ln>
        </p:spPr>
      </p:pic>
    </p:spTree>
    <p:extLst>
      <p:ext uri="{BB962C8B-B14F-4D97-AF65-F5344CB8AC3E}">
        <p14:creationId xmlns:p14="http://schemas.microsoft.com/office/powerpoint/2010/main" val="16051190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6158</TotalTime>
  <Words>521</Words>
  <Application>Microsoft Office PowerPoint</Application>
  <PresentationFormat>A4 Paper (210x297 mm)</PresentationFormat>
  <Paragraphs>43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Helvetica Neue</vt:lpstr>
      <vt:lpstr>Times New Roman</vt:lpstr>
      <vt:lpstr>Wingdings</vt:lpstr>
      <vt:lpstr>Office Theme</vt:lpstr>
      <vt:lpstr>PowerPoint Presentation</vt:lpstr>
      <vt:lpstr>Highlights  ♦   Understanding the market trends ♦    Making it easy for visitors to enjoy the experience ♦    Adapting new technology to enhance visitor experience ♦    Importance of visitor language in communication</vt:lpstr>
      <vt:lpstr>PowerPoint Presentation</vt:lpstr>
      <vt:lpstr>PowerPoint Presentation</vt:lpstr>
    </vt:vector>
  </TitlesOfParts>
  <Company>Otago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Anne</dc:creator>
  <cp:lastModifiedBy>Ismail Shaheer</cp:lastModifiedBy>
  <cp:revision>161</cp:revision>
  <cp:lastPrinted>2020-08-16T22:26:13Z</cp:lastPrinted>
  <dcterms:created xsi:type="dcterms:W3CDTF">2019-03-05T20:59:38Z</dcterms:created>
  <dcterms:modified xsi:type="dcterms:W3CDTF">2020-08-21T00:44:14Z</dcterms:modified>
</cp:coreProperties>
</file>